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embeddedFontLst>
    <p:embeddedFont>
      <p:font typeface="Boogaloo" panose="020B0604020202020204" charset="0"/>
      <p:regular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modifyVerifier cryptProviderType="rsaAES" cryptAlgorithmClass="hash" cryptAlgorithmType="typeAny" cryptAlgorithmSid="14" spinCount="100000" saltData="q85PMnm9zmUd0kANGaEMHQ==" hashData="uJcR+6FChdRtan4a+BDhcNN59SJOqXFFopekjEPLBZfq/P4oW2AdC/taRu1je/Ea0d6yDWLaEEcJeThKo9wspA=="/>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CA3BDDC-2223-4813-A93C-3862DC33688A}">
  <a:tblStyle styleId="{6CA3BDDC-2223-4813-A93C-3862DC33688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658" y="6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kids.britannica.com/students/article/force/323538/311830-toc"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a:solidFill>
                  <a:schemeClr val="dk1"/>
                </a:solidFill>
                <a:highlight>
                  <a:srgbClr val="A4C2F4"/>
                </a:highlight>
                <a:latin typeface="Boogaloo"/>
                <a:ea typeface="Boogaloo"/>
                <a:cs typeface="Boogaloo"/>
                <a:sym typeface="Boogaloo"/>
              </a:rPr>
              <a:t>Hi!! Welcome to the the ‘321 Paper Helicopters Freebie’. </a:t>
            </a:r>
            <a:endParaRPr sz="1800" u="sng">
              <a:solidFill>
                <a:schemeClr val="dk1"/>
              </a:solidFill>
              <a:highlight>
                <a:srgbClr val="A4C2F4"/>
              </a:highlight>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This is aimed at primary year levels 3-6. </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For any higher or lower, the session can be adjusted to challenge or scaffold students. </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These session can be a quick 15 minutes, or can be unpacked, recorded and followed up with research. </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Primary level science does not require an in depth write up of the experiments but could include a reflection of what they did and what happened. You know your tamariki best and what works for them as learners. The objective here is to inspire a love of science.  Ask questions, wonder, be amazed and help your students to love science! </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We trust that you and your students enjoy the programme. Please get in touch via our email for any questions, comments or to share photos of your experimenting -321crew@321science.co.nz </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We always love to receive success stories and photos of our kits in action! </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Achievement Objectives which link to this pack: </a:t>
            </a:r>
            <a:endParaRPr sz="1200">
              <a:solidFill>
                <a:schemeClr val="dk1"/>
              </a:solidFill>
              <a:latin typeface="Boogaloo"/>
              <a:ea typeface="Boogaloo"/>
              <a:cs typeface="Boogaloo"/>
              <a:sym typeface="Boogaloo"/>
            </a:endParaRPr>
          </a:p>
          <a:p>
            <a:pPr marL="0" lvl="0" indent="0" algn="l" rtl="0">
              <a:lnSpc>
                <a:spcPct val="100000"/>
              </a:lnSpc>
              <a:spcBef>
                <a:spcPts val="800"/>
              </a:spcBef>
              <a:spcAft>
                <a:spcPts val="0"/>
              </a:spcAft>
              <a:buClr>
                <a:schemeClr val="dk1"/>
              </a:buClr>
              <a:buSzPts val="1100"/>
              <a:buFont typeface="Arial"/>
              <a:buNone/>
            </a:pPr>
            <a:r>
              <a:rPr lang="en" sz="1200" u="sng">
                <a:highlight>
                  <a:srgbClr val="FDFDFD"/>
                </a:highlight>
                <a:latin typeface="Boogaloo"/>
                <a:ea typeface="Boogaloo"/>
                <a:cs typeface="Boogaloo"/>
                <a:sym typeface="Boogaloo"/>
              </a:rPr>
              <a:t>Level 3: Physical inquiry and physics concepts:</a:t>
            </a:r>
            <a:r>
              <a:rPr lang="en" sz="1200">
                <a:highlight>
                  <a:srgbClr val="FDFDFD"/>
                </a:highlight>
                <a:latin typeface="Boogaloo"/>
                <a:ea typeface="Boogaloo"/>
                <a:cs typeface="Boogaloo"/>
                <a:sym typeface="Boogaloo"/>
              </a:rPr>
              <a:t> 	Identify and describe the effect of forces (contact and non-contact) on the motion of objects (air resistance) </a:t>
            </a:r>
            <a:endParaRPr sz="1200" u="sng">
              <a:solidFill>
                <a:schemeClr val="dk1"/>
              </a:solidFill>
              <a:highlight>
                <a:srgbClr val="FDFDFD"/>
              </a:highlight>
              <a:latin typeface="Boogaloo"/>
              <a:ea typeface="Boogaloo"/>
              <a:cs typeface="Boogaloo"/>
              <a:sym typeface="Boogaloo"/>
            </a:endParaRPr>
          </a:p>
          <a:p>
            <a:pPr marL="0" lvl="0" indent="0" algn="l" rtl="0">
              <a:spcBef>
                <a:spcPts val="800"/>
              </a:spcBef>
              <a:spcAft>
                <a:spcPts val="0"/>
              </a:spcAft>
              <a:buNone/>
            </a:pPr>
            <a:r>
              <a:rPr lang="en" sz="1200" u="sng">
                <a:latin typeface="Boogaloo"/>
                <a:ea typeface="Boogaloo"/>
                <a:cs typeface="Boogaloo"/>
                <a:sym typeface="Boogaloo"/>
              </a:rPr>
              <a:t>Level 2: </a:t>
            </a:r>
            <a:r>
              <a:rPr lang="en" sz="1200" u="sng">
                <a:highlight>
                  <a:srgbClr val="FDFDFD"/>
                </a:highlight>
                <a:latin typeface="Boogaloo"/>
                <a:ea typeface="Boogaloo"/>
                <a:cs typeface="Boogaloo"/>
                <a:sym typeface="Boogaloo"/>
              </a:rPr>
              <a:t>Physical inquiry and physics concepts:</a:t>
            </a:r>
            <a:r>
              <a:rPr lang="en" sz="1200">
                <a:highlight>
                  <a:srgbClr val="FDFDFD"/>
                </a:highlight>
                <a:latin typeface="Boogaloo"/>
                <a:ea typeface="Boogaloo"/>
                <a:cs typeface="Boogaloo"/>
                <a:sym typeface="Boogaloo"/>
              </a:rPr>
              <a:t>        Seek and describe simple patterns in physical phenomena.</a:t>
            </a:r>
            <a:endParaRPr sz="1200">
              <a:highlight>
                <a:srgbClr val="FDFDFD"/>
              </a:highlight>
              <a:latin typeface="Boogaloo"/>
              <a:ea typeface="Boogaloo"/>
              <a:cs typeface="Boogaloo"/>
              <a:sym typeface="Boogaloo"/>
            </a:endParaRPr>
          </a:p>
          <a:p>
            <a:pPr marL="0" lvl="0" indent="0" algn="l" rtl="0">
              <a:spcBef>
                <a:spcPts val="0"/>
              </a:spcBef>
              <a:spcAft>
                <a:spcPts val="0"/>
              </a:spcAft>
              <a:buNone/>
            </a:pPr>
            <a:endParaRPr sz="1200">
              <a:highlight>
                <a:srgbClr val="FDFDFD"/>
              </a:highlight>
              <a:latin typeface="Boogaloo"/>
              <a:ea typeface="Boogaloo"/>
              <a:cs typeface="Boogaloo"/>
              <a:sym typeface="Boogaloo"/>
            </a:endParaRPr>
          </a:p>
          <a:p>
            <a:pPr marL="0" lvl="0" indent="0" algn="l" rtl="0">
              <a:spcBef>
                <a:spcPts val="0"/>
              </a:spcBef>
              <a:spcAft>
                <a:spcPts val="0"/>
              </a:spcAft>
              <a:buNone/>
            </a:pPr>
            <a:r>
              <a:rPr lang="en" sz="1200" u="sng">
                <a:highlight>
                  <a:srgbClr val="FDFDFD"/>
                </a:highlight>
                <a:latin typeface="Boogaloo"/>
                <a:ea typeface="Boogaloo"/>
                <a:cs typeface="Boogaloo"/>
                <a:sym typeface="Boogaloo"/>
              </a:rPr>
              <a:t>Level 2 and 3: Nature of science:</a:t>
            </a:r>
            <a:r>
              <a:rPr lang="en" sz="1200">
                <a:highlight>
                  <a:srgbClr val="FDFDFD"/>
                </a:highlight>
                <a:latin typeface="Boogaloo"/>
                <a:ea typeface="Boogaloo"/>
                <a:cs typeface="Boogaloo"/>
                <a:sym typeface="Boogaloo"/>
              </a:rPr>
              <a:t>   Understanding about science, Investigating in science, Communicating in science</a:t>
            </a:r>
            <a:endParaRPr sz="1200">
              <a:highlight>
                <a:srgbClr val="FDFDFD"/>
              </a:highlight>
              <a:latin typeface="Boogaloo"/>
              <a:ea typeface="Boogaloo"/>
              <a:cs typeface="Boogaloo"/>
              <a:sym typeface="Boogaloo"/>
            </a:endParaRPr>
          </a:p>
          <a:p>
            <a:pPr marL="0" lvl="0" indent="0" algn="l" rtl="0">
              <a:spcBef>
                <a:spcPts val="0"/>
              </a:spcBef>
              <a:spcAft>
                <a:spcPts val="0"/>
              </a:spcAft>
              <a:buNone/>
            </a:pPr>
            <a:endParaRPr sz="1200">
              <a:highlight>
                <a:srgbClr val="FDFDFD"/>
              </a:highlight>
              <a:latin typeface="Boogaloo"/>
              <a:ea typeface="Boogaloo"/>
              <a:cs typeface="Boogaloo"/>
              <a:sym typeface="Boogaloo"/>
            </a:endParaRPr>
          </a:p>
          <a:p>
            <a:pPr marL="0" lvl="0" indent="0" algn="l" rtl="0">
              <a:spcBef>
                <a:spcPts val="0"/>
              </a:spcBef>
              <a:spcAft>
                <a:spcPts val="0"/>
              </a:spcAft>
              <a:buNone/>
            </a:pPr>
            <a:r>
              <a:rPr lang="en" sz="1200" u="sng">
                <a:highlight>
                  <a:srgbClr val="FDFDFD"/>
                </a:highlight>
                <a:latin typeface="Boogaloo"/>
                <a:ea typeface="Boogaloo"/>
                <a:cs typeface="Boogaloo"/>
                <a:sym typeface="Boogaloo"/>
              </a:rPr>
              <a:t>NZC Science Capabilities:</a:t>
            </a:r>
            <a:r>
              <a:rPr lang="en" sz="1200">
                <a:highlight>
                  <a:srgbClr val="FDFDFD"/>
                </a:highlight>
                <a:latin typeface="Boogaloo"/>
                <a:ea typeface="Boogaloo"/>
                <a:cs typeface="Boogaloo"/>
                <a:sym typeface="Boogaloo"/>
              </a:rPr>
              <a:t> Engage in science, Gather and interpret data </a:t>
            </a:r>
            <a:endParaRPr sz="1200">
              <a:highlight>
                <a:srgbClr val="FDFDFD"/>
              </a:highlight>
              <a:latin typeface="Boogaloo"/>
              <a:ea typeface="Boogaloo"/>
              <a:cs typeface="Boogaloo"/>
              <a:sym typeface="Boogaloo"/>
            </a:endParaRPr>
          </a:p>
          <a:p>
            <a:pPr marL="0" lvl="0" indent="0" algn="l" rtl="0">
              <a:spcBef>
                <a:spcPts val="0"/>
              </a:spcBef>
              <a:spcAft>
                <a:spcPts val="0"/>
              </a:spcAft>
              <a:buNone/>
            </a:pPr>
            <a:endParaRPr sz="1200">
              <a:latin typeface="Boogaloo"/>
              <a:ea typeface="Boogaloo"/>
              <a:cs typeface="Boogaloo"/>
              <a:sym typeface="Boogaloo"/>
            </a:endParaRPr>
          </a:p>
          <a:p>
            <a:pPr marL="0" lvl="0" indent="0" algn="l" rtl="0">
              <a:spcBef>
                <a:spcPts val="0"/>
              </a:spcBef>
              <a:spcAft>
                <a:spcPts val="0"/>
              </a:spcAft>
              <a:buNone/>
            </a:pPr>
            <a:r>
              <a:rPr lang="en"/>
              <a: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5f8dc99f5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5f8dc99f5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7948b50a5c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7948b50a5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5d10aa3706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5d10aa3706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5d10aa370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5d10aa370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5d089be8ca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5d089be8c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5fb553a2c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5fb553a2c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 kid friendly website about air resistance:</a:t>
            </a:r>
            <a:endParaRPr/>
          </a:p>
          <a:p>
            <a:pPr marL="0" lvl="0" indent="0" algn="l" rtl="0">
              <a:spcBef>
                <a:spcPts val="0"/>
              </a:spcBef>
              <a:spcAft>
                <a:spcPts val="0"/>
              </a:spcAft>
              <a:buNone/>
            </a:pPr>
            <a:r>
              <a:rPr lang="en" u="sng">
                <a:solidFill>
                  <a:schemeClr val="hlink"/>
                </a:solidFill>
                <a:hlinkClick r:id="rId3"/>
              </a:rPr>
              <a:t>https://kids.britannica.com/students/article/force/323538/311830-toc</a:t>
            </a:r>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5cdbe29189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5cdbe29189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u="sng">
                <a:solidFill>
                  <a:schemeClr val="dk1"/>
                </a:solidFill>
                <a:latin typeface="Boogaloo"/>
                <a:ea typeface="Boogaloo"/>
                <a:cs typeface="Boogaloo"/>
                <a:sym typeface="Boogaloo"/>
              </a:rPr>
              <a:t>Hey busy teacher!! Copy this into your planning:</a:t>
            </a:r>
            <a:endParaRPr sz="1000" u="sng">
              <a:solidFill>
                <a:schemeClr val="dk1"/>
              </a:solidFill>
              <a:latin typeface="Boogaloo"/>
              <a:ea typeface="Boogaloo"/>
              <a:cs typeface="Boogaloo"/>
              <a:sym typeface="Boogaloo"/>
            </a:endParaRPr>
          </a:p>
          <a:p>
            <a:pPr marL="0" lvl="0" indent="0" algn="l" rtl="0">
              <a:lnSpc>
                <a:spcPct val="115000"/>
              </a:lnSpc>
              <a:spcBef>
                <a:spcPts val="0"/>
              </a:spcBef>
              <a:spcAft>
                <a:spcPts val="0"/>
              </a:spcAft>
              <a:buClr>
                <a:schemeClr val="dk1"/>
              </a:buClr>
              <a:buSzPts val="1100"/>
              <a:buFont typeface="Arial"/>
              <a:buNone/>
            </a:pPr>
            <a:r>
              <a:rPr lang="en" sz="1200" u="sng">
                <a:solidFill>
                  <a:schemeClr val="dk1"/>
                </a:solidFill>
                <a:latin typeface="Boogaloo"/>
                <a:ea typeface="Boogaloo"/>
                <a:cs typeface="Boogaloo"/>
                <a:sym typeface="Boogaloo"/>
              </a:rPr>
              <a:t>Learning Intentions:</a:t>
            </a:r>
            <a:endParaRPr sz="1200" u="sng">
              <a:solidFill>
                <a:schemeClr val="dk1"/>
              </a:solidFill>
              <a:latin typeface="Boogaloo"/>
              <a:ea typeface="Boogaloo"/>
              <a:cs typeface="Boogaloo"/>
              <a:sym typeface="Boogaloo"/>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LI: brainstorm possible variables</a:t>
            </a:r>
            <a:endParaRPr sz="1200">
              <a:solidFill>
                <a:schemeClr val="dk1"/>
              </a:solidFill>
              <a:latin typeface="Boogaloo"/>
              <a:ea typeface="Boogaloo"/>
              <a:cs typeface="Boogaloo"/>
              <a:sym typeface="Boogaloo"/>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LI: predict</a:t>
            </a:r>
            <a:endParaRPr sz="1200">
              <a:solidFill>
                <a:schemeClr val="dk1"/>
              </a:solidFill>
              <a:latin typeface="Boogaloo"/>
              <a:ea typeface="Boogaloo"/>
              <a:cs typeface="Boogaloo"/>
              <a:sym typeface="Boogaloo"/>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LI: collect data</a:t>
            </a:r>
            <a:endParaRPr sz="1200">
              <a:solidFill>
                <a:schemeClr val="dk1"/>
              </a:solidFill>
              <a:latin typeface="Boogaloo"/>
              <a:ea typeface="Boogaloo"/>
              <a:cs typeface="Boogaloo"/>
              <a:sym typeface="Boogaloo"/>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LI: explain that air pushes against everything</a:t>
            </a:r>
            <a:endParaRPr sz="1200">
              <a:solidFill>
                <a:schemeClr val="dk1"/>
              </a:solidFill>
              <a:latin typeface="Boogaloo"/>
              <a:ea typeface="Boogaloo"/>
              <a:cs typeface="Boogaloo"/>
              <a:sym typeface="Boogaloo"/>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LI: describe ways to increase and decrease air resistance</a:t>
            </a:r>
            <a:endParaRPr sz="1200">
              <a:solidFill>
                <a:schemeClr val="dk1"/>
              </a:solidFill>
              <a:latin typeface="Boogaloo"/>
              <a:ea typeface="Boogaloo"/>
              <a:cs typeface="Boogaloo"/>
              <a:sym typeface="Boogaloo"/>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7a6eebbda0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7a6eebbda0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5cdbe29189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5cdbe29189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Boogaloo"/>
                <a:ea typeface="Boogaloo"/>
                <a:cs typeface="Boogaloo"/>
                <a:sym typeface="Boogaloo"/>
              </a:rPr>
              <a:t>Notes for the teacher:</a:t>
            </a:r>
            <a:endParaRPr sz="1200" b="1">
              <a:solidFill>
                <a:schemeClr val="dk1"/>
              </a:solidFill>
              <a:latin typeface="Boogaloo"/>
              <a:ea typeface="Boogaloo"/>
              <a:cs typeface="Boogaloo"/>
              <a:sym typeface="Boogaloo"/>
            </a:endParaRPr>
          </a:p>
          <a:p>
            <a:pPr marL="0" lvl="0" indent="0" algn="l" rtl="0">
              <a:spcBef>
                <a:spcPts val="0"/>
              </a:spcBef>
              <a:spcAft>
                <a:spcPts val="0"/>
              </a:spcAft>
              <a:buNone/>
            </a:pPr>
            <a:r>
              <a:rPr lang="en" sz="1200">
                <a:solidFill>
                  <a:schemeClr val="dk1"/>
                </a:solidFill>
                <a:latin typeface="Boogaloo"/>
                <a:ea typeface="Boogaloo"/>
                <a:cs typeface="Boogaloo"/>
                <a:sym typeface="Boogaloo"/>
              </a:rPr>
              <a:t>Let students explore for a little while... dropping from different heights, throwing upside, racing friends etc</a:t>
            </a:r>
            <a:endParaRPr sz="1200">
              <a:solidFill>
                <a:schemeClr val="dk1"/>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If it isn’t falling correctly have a look at the angle of the wings. They should be angled up slightly.</a:t>
            </a:r>
            <a:endParaRPr sz="1200">
              <a:solidFill>
                <a:schemeClr val="dk1"/>
              </a:solidFill>
              <a:latin typeface="Boogaloo"/>
              <a:ea typeface="Boogaloo"/>
              <a:cs typeface="Boogaloo"/>
              <a:sym typeface="Boogalo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611b85396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611b85396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Boogaloo"/>
                <a:ea typeface="Boogaloo"/>
                <a:cs typeface="Boogaloo"/>
                <a:sym typeface="Boogaloo"/>
              </a:rPr>
              <a:t>A fair test is a way to complete an experiment that requires changing only one thing at a time. If you choose to change wing shape, for example, you only change the shape of the wing and still drop the helicopter from the same place each time. Maybe you test the original design, a zig-zagged wing edge and an curvey wing edge. You wouldn’t add any extra paper clips when doing this test, because it would be hard to know what was affecting your results - the added weight or the wing design.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7945f5efe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7945f5efe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hyperlink" Target="mailto:321crew@321science.co.nz" TargetMode="External"/><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www.youtube.com/watch?v=dxcx35x5L9Y" TargetMode="External"/><Relationship Id="rId5" Type="http://schemas.openxmlformats.org/officeDocument/2006/relationships/image" Target="../media/image7.jpg"/><Relationship Id="rId4" Type="http://schemas.openxmlformats.org/officeDocument/2006/relationships/hyperlink" Target="http://www.youtube.com/watch?v=uJjyAiogVWU"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6A5AF"/>
        </a:solid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5028875" y="178850"/>
            <a:ext cx="2836875" cy="3782520"/>
          </a:xfrm>
          <a:prstGeom prst="rect">
            <a:avLst/>
          </a:prstGeom>
          <a:noFill/>
          <a:ln>
            <a:noFill/>
          </a:ln>
        </p:spPr>
      </p:pic>
      <p:sp>
        <p:nvSpPr>
          <p:cNvPr id="55" name="Google Shape;55;p13"/>
          <p:cNvSpPr txBox="1">
            <a:spLocks noGrp="1"/>
          </p:cNvSpPr>
          <p:nvPr>
            <p:ph type="subTitle" idx="1"/>
          </p:nvPr>
        </p:nvSpPr>
        <p:spPr>
          <a:xfrm>
            <a:off x="-226200" y="3110950"/>
            <a:ext cx="95964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1000">
                <a:solidFill>
                  <a:srgbClr val="FFFFFF"/>
                </a:solidFill>
                <a:latin typeface="Boogaloo"/>
                <a:ea typeface="Boogaloo"/>
                <a:cs typeface="Boogaloo"/>
                <a:sym typeface="Boogaloo"/>
              </a:rPr>
              <a:t>Paper Helicopters</a:t>
            </a:r>
            <a:endParaRPr sz="11000">
              <a:solidFill>
                <a:srgbClr val="FFFFFF"/>
              </a:solidFill>
              <a:latin typeface="Boogaloo"/>
              <a:ea typeface="Boogaloo"/>
              <a:cs typeface="Boogaloo"/>
              <a:sym typeface="Boogaloo"/>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69202">
            <a:off x="1788969" y="224571"/>
            <a:ext cx="3087832" cy="310311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2"/>
          <p:cNvSpPr/>
          <p:nvPr/>
        </p:nvSpPr>
        <p:spPr>
          <a:xfrm>
            <a:off x="334150" y="417675"/>
            <a:ext cx="8520600" cy="4296300"/>
          </a:xfrm>
          <a:prstGeom prst="roundRect">
            <a:avLst>
              <a:gd name="adj" fmla="val 5277"/>
            </a:avLst>
          </a:prstGeom>
          <a:solidFill>
            <a:srgbClr val="76A5AF"/>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a:solidFill>
                  <a:srgbClr val="FFFFFF"/>
                </a:solidFill>
                <a:latin typeface="Boogaloo"/>
                <a:ea typeface="Boogaloo"/>
                <a:cs typeface="Boogaloo"/>
                <a:sym typeface="Boogaloo"/>
              </a:rPr>
              <a:t>CONGRATULATIONS! Tu Meke! </a:t>
            </a:r>
            <a:endParaRPr sz="4800">
              <a:solidFill>
                <a:srgbClr val="FFFFFF"/>
              </a:solidFill>
              <a:latin typeface="Boogaloo"/>
              <a:ea typeface="Boogaloo"/>
              <a:cs typeface="Boogaloo"/>
              <a:sym typeface="Boogaloo"/>
            </a:endParaRPr>
          </a:p>
        </p:txBody>
      </p:sp>
      <p:sp>
        <p:nvSpPr>
          <p:cNvPr id="144" name="Google Shape;144;p22"/>
          <p:cNvSpPr txBox="1">
            <a:spLocks noGrp="1"/>
          </p:cNvSpPr>
          <p:nvPr>
            <p:ph type="body" idx="1"/>
          </p:nvPr>
        </p:nvSpPr>
        <p:spPr>
          <a:xfrm>
            <a:off x="1036975" y="1156125"/>
            <a:ext cx="6750300" cy="327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FFFFFF"/>
                </a:solidFill>
                <a:latin typeface="Boogaloo"/>
                <a:ea typeface="Boogaloo"/>
                <a:cs typeface="Boogaloo"/>
                <a:sym typeface="Boogaloo"/>
              </a:rPr>
              <a:t>You have completed the 321Science Paper Helicopter Challenge! </a:t>
            </a:r>
            <a:endParaRPr sz="2000">
              <a:solidFill>
                <a:srgbClr val="FFFFFF"/>
              </a:solidFill>
              <a:latin typeface="Boogaloo"/>
              <a:ea typeface="Boogaloo"/>
              <a:cs typeface="Boogaloo"/>
              <a:sym typeface="Boogaloo"/>
            </a:endParaRPr>
          </a:p>
          <a:p>
            <a:pPr marL="0" lvl="0" indent="0" algn="ctr" rtl="0">
              <a:lnSpc>
                <a:spcPct val="100000"/>
              </a:lnSpc>
              <a:spcBef>
                <a:spcPts val="1600"/>
              </a:spcBef>
              <a:spcAft>
                <a:spcPts val="0"/>
              </a:spcAft>
              <a:buNone/>
            </a:pPr>
            <a:r>
              <a:rPr lang="en" sz="2000">
                <a:solidFill>
                  <a:srgbClr val="FFFFFF"/>
                </a:solidFill>
                <a:latin typeface="Boogaloo"/>
                <a:ea typeface="Boogaloo"/>
                <a:cs typeface="Boogaloo"/>
                <a:sym typeface="Boogaloo"/>
              </a:rPr>
              <a:t>You should now know about air resistance, and</a:t>
            </a:r>
            <a:endParaRPr sz="2000">
              <a:solidFill>
                <a:srgbClr val="FFFFFF"/>
              </a:solidFill>
              <a:latin typeface="Boogaloo"/>
              <a:ea typeface="Boogaloo"/>
              <a:cs typeface="Boogaloo"/>
              <a:sym typeface="Boogaloo"/>
            </a:endParaRPr>
          </a:p>
          <a:p>
            <a:pPr marL="0" lvl="0" indent="0" algn="ctr" rtl="0">
              <a:lnSpc>
                <a:spcPct val="100000"/>
              </a:lnSpc>
              <a:spcBef>
                <a:spcPts val="0"/>
              </a:spcBef>
              <a:spcAft>
                <a:spcPts val="0"/>
              </a:spcAft>
              <a:buNone/>
            </a:pPr>
            <a:r>
              <a:rPr lang="en" sz="2000">
                <a:solidFill>
                  <a:srgbClr val="FFFFFF"/>
                </a:solidFill>
                <a:latin typeface="Boogaloo"/>
                <a:ea typeface="Boogaloo"/>
                <a:cs typeface="Boogaloo"/>
                <a:sym typeface="Boogaloo"/>
              </a:rPr>
              <a:t> collecting data! </a:t>
            </a:r>
            <a:endParaRPr sz="2000">
              <a:solidFill>
                <a:srgbClr val="FFFFFF"/>
              </a:solidFill>
              <a:latin typeface="Boogaloo"/>
              <a:ea typeface="Boogaloo"/>
              <a:cs typeface="Boogaloo"/>
              <a:sym typeface="Boogaloo"/>
            </a:endParaRPr>
          </a:p>
          <a:p>
            <a:pPr marL="0" lvl="0" indent="0" algn="ctr" rtl="0">
              <a:lnSpc>
                <a:spcPct val="100000"/>
              </a:lnSpc>
              <a:spcBef>
                <a:spcPts val="0"/>
              </a:spcBef>
              <a:spcAft>
                <a:spcPts val="0"/>
              </a:spcAft>
              <a:buNone/>
            </a:pPr>
            <a:endParaRPr sz="2000">
              <a:solidFill>
                <a:srgbClr val="FFFFFF"/>
              </a:solidFill>
              <a:latin typeface="Boogaloo"/>
              <a:ea typeface="Boogaloo"/>
              <a:cs typeface="Boogaloo"/>
              <a:sym typeface="Boogaloo"/>
            </a:endParaRPr>
          </a:p>
          <a:p>
            <a:pPr marL="0" lvl="0" indent="0" algn="ctr" rtl="0">
              <a:spcBef>
                <a:spcPts val="0"/>
              </a:spcBef>
              <a:spcAft>
                <a:spcPts val="0"/>
              </a:spcAft>
              <a:buNone/>
            </a:pPr>
            <a:r>
              <a:rPr lang="en" sz="2000">
                <a:solidFill>
                  <a:srgbClr val="FFFFFF"/>
                </a:solidFill>
                <a:latin typeface="Boogaloo"/>
                <a:ea typeface="Boogaloo"/>
                <a:cs typeface="Boogaloo"/>
                <a:sym typeface="Boogaloo"/>
              </a:rPr>
              <a:t>Hopefully you have many more questions about physics </a:t>
            </a:r>
            <a:br>
              <a:rPr lang="en" sz="2000">
                <a:solidFill>
                  <a:srgbClr val="FFFFFF"/>
                </a:solidFill>
                <a:latin typeface="Boogaloo"/>
                <a:ea typeface="Boogaloo"/>
                <a:cs typeface="Boogaloo"/>
                <a:sym typeface="Boogaloo"/>
              </a:rPr>
            </a:br>
            <a:r>
              <a:rPr lang="en" sz="2000">
                <a:solidFill>
                  <a:srgbClr val="FFFFFF"/>
                </a:solidFill>
                <a:latin typeface="Boogaloo"/>
                <a:ea typeface="Boogaloo"/>
                <a:cs typeface="Boogaloo"/>
                <a:sym typeface="Boogaloo"/>
              </a:rPr>
              <a:t>and are inspired to go and find the answers! </a:t>
            </a:r>
            <a:endParaRPr sz="2000">
              <a:solidFill>
                <a:srgbClr val="FFFFFF"/>
              </a:solidFill>
              <a:latin typeface="Boogaloo"/>
              <a:ea typeface="Boogaloo"/>
              <a:cs typeface="Boogaloo"/>
              <a:sym typeface="Boogaloo"/>
            </a:endParaRPr>
          </a:p>
          <a:p>
            <a:pPr marL="0" lvl="0" indent="0" algn="ctr" rtl="0">
              <a:spcBef>
                <a:spcPts val="1600"/>
              </a:spcBef>
              <a:spcAft>
                <a:spcPts val="0"/>
              </a:spcAft>
              <a:buNone/>
            </a:pPr>
            <a:r>
              <a:rPr lang="en" sz="2000">
                <a:solidFill>
                  <a:srgbClr val="FFFFFF"/>
                </a:solidFill>
                <a:latin typeface="Boogaloo"/>
                <a:ea typeface="Boogaloo"/>
                <a:cs typeface="Boogaloo"/>
                <a:sym typeface="Boogaloo"/>
              </a:rPr>
              <a:t>321Science is proud to have your class on board! </a:t>
            </a:r>
            <a:endParaRPr sz="2000">
              <a:solidFill>
                <a:srgbClr val="FFFFFF"/>
              </a:solidFill>
              <a:latin typeface="Boogaloo"/>
              <a:ea typeface="Boogaloo"/>
              <a:cs typeface="Boogaloo"/>
              <a:sym typeface="Boogaloo"/>
            </a:endParaRPr>
          </a:p>
          <a:p>
            <a:pPr marL="0" lvl="0" indent="0" algn="ctr" rtl="0">
              <a:spcBef>
                <a:spcPts val="1600"/>
              </a:spcBef>
              <a:spcAft>
                <a:spcPts val="1600"/>
              </a:spcAft>
              <a:buNone/>
            </a:pPr>
            <a:r>
              <a:rPr lang="en" sz="2000">
                <a:solidFill>
                  <a:srgbClr val="FFFFFF"/>
                </a:solidFill>
                <a:latin typeface="Boogaloo"/>
                <a:ea typeface="Boogaloo"/>
                <a:cs typeface="Boogaloo"/>
                <a:sym typeface="Boogaloo"/>
              </a:rPr>
              <a:t>Ka Pai xx</a:t>
            </a:r>
            <a:endParaRPr sz="2000">
              <a:solidFill>
                <a:srgbClr val="FFFFFF"/>
              </a:solidFill>
              <a:latin typeface="Boogaloo"/>
              <a:ea typeface="Boogaloo"/>
              <a:cs typeface="Boogaloo"/>
              <a:sym typeface="Boogaloo"/>
            </a:endParaRPr>
          </a:p>
        </p:txBody>
      </p:sp>
      <p:pic>
        <p:nvPicPr>
          <p:cNvPr id="145" name="Google Shape;145;p22"/>
          <p:cNvPicPr preferRelativeResize="0"/>
          <p:nvPr/>
        </p:nvPicPr>
        <p:blipFill>
          <a:blip r:embed="rId3">
            <a:alphaModFix/>
          </a:blip>
          <a:stretch>
            <a:fillRect/>
          </a:stretch>
        </p:blipFill>
        <p:spPr>
          <a:xfrm rot="-607786">
            <a:off x="-45021" y="3037814"/>
            <a:ext cx="1990032" cy="1999872"/>
          </a:xfrm>
          <a:prstGeom prst="rect">
            <a:avLst/>
          </a:prstGeom>
          <a:noFill/>
          <a:ln>
            <a:noFill/>
          </a:ln>
        </p:spPr>
      </p:pic>
      <p:pic>
        <p:nvPicPr>
          <p:cNvPr id="146" name="Google Shape;146;p22"/>
          <p:cNvPicPr preferRelativeResize="0"/>
          <p:nvPr/>
        </p:nvPicPr>
        <p:blipFill rotWithShape="1">
          <a:blip r:embed="rId4">
            <a:alphaModFix/>
          </a:blip>
          <a:srcRect l="36691" t="33123" r="25761" b="41282"/>
          <a:stretch/>
        </p:blipFill>
        <p:spPr>
          <a:xfrm>
            <a:off x="7044150" y="3654700"/>
            <a:ext cx="1788150" cy="914175"/>
          </a:xfrm>
          <a:prstGeom prst="rect">
            <a:avLst/>
          </a:prstGeom>
          <a:noFill/>
          <a:ln w="28575" cap="flat" cmpd="sng">
            <a:solidFill>
              <a:srgbClr val="000000"/>
            </a:solidFill>
            <a:prstDash val="solid"/>
            <a:round/>
            <a:headEnd type="none" w="sm" len="sm"/>
            <a:tailEnd type="none" w="sm" len="sm"/>
          </a:ln>
        </p:spPr>
      </p:pic>
      <p:pic>
        <p:nvPicPr>
          <p:cNvPr id="147" name="Google Shape;147;p22"/>
          <p:cNvPicPr preferRelativeResize="0"/>
          <p:nvPr/>
        </p:nvPicPr>
        <p:blipFill>
          <a:blip r:embed="rId5">
            <a:alphaModFix/>
          </a:blip>
          <a:stretch>
            <a:fillRect/>
          </a:stretch>
        </p:blipFill>
        <p:spPr>
          <a:xfrm>
            <a:off x="7716108" y="1226450"/>
            <a:ext cx="940716" cy="1411074"/>
          </a:xfrm>
          <a:prstGeom prst="rect">
            <a:avLst/>
          </a:prstGeom>
          <a:noFill/>
          <a:ln w="9525" cap="flat" cmpd="sng">
            <a:solidFill>
              <a:srgbClr val="000000"/>
            </a:solidFill>
            <a:prstDash val="solid"/>
            <a:round/>
            <a:headEnd type="none" w="sm" len="sm"/>
            <a:tailEnd type="none" w="sm" len="sm"/>
          </a:ln>
        </p:spPr>
      </p:pic>
      <p:pic>
        <p:nvPicPr>
          <p:cNvPr id="148" name="Google Shape;148;p22"/>
          <p:cNvPicPr preferRelativeResize="0"/>
          <p:nvPr/>
        </p:nvPicPr>
        <p:blipFill rotWithShape="1">
          <a:blip r:embed="rId6">
            <a:alphaModFix/>
          </a:blip>
          <a:srcRect t="21777" b="9630"/>
          <a:stretch/>
        </p:blipFill>
        <p:spPr>
          <a:xfrm>
            <a:off x="7221600" y="2705600"/>
            <a:ext cx="1633150" cy="7864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solidFill>
                  <a:srgbClr val="FFFFFF"/>
                </a:solidFill>
                <a:latin typeface="Boogaloo"/>
                <a:ea typeface="Boogaloo"/>
                <a:cs typeface="Boogaloo"/>
                <a:sym typeface="Boogaloo"/>
              </a:rPr>
              <a:t>After your experiment...</a:t>
            </a:r>
            <a:endParaRPr sz="1400">
              <a:solidFill>
                <a:srgbClr val="FFFFFF"/>
              </a:solidFill>
              <a:latin typeface="Boogaloo"/>
              <a:ea typeface="Boogaloo"/>
              <a:cs typeface="Boogaloo"/>
              <a:sym typeface="Boogaloo"/>
            </a:endParaRPr>
          </a:p>
          <a:p>
            <a:pPr marL="0" lvl="0" indent="0" algn="l" rtl="0">
              <a:spcBef>
                <a:spcPts val="0"/>
              </a:spcBef>
              <a:spcAft>
                <a:spcPts val="0"/>
              </a:spcAft>
              <a:buNone/>
            </a:pPr>
            <a:endParaRPr/>
          </a:p>
        </p:txBody>
      </p:sp>
      <p:sp>
        <p:nvSpPr>
          <p:cNvPr id="154" name="Google Shape;154;p23"/>
          <p:cNvSpPr txBox="1">
            <a:spLocks noGrp="1"/>
          </p:cNvSpPr>
          <p:nvPr>
            <p:ph type="body" idx="1"/>
          </p:nvPr>
        </p:nvSpPr>
        <p:spPr>
          <a:xfrm>
            <a:off x="311702" y="101772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solidFill>
                  <a:srgbClr val="45818E"/>
                </a:solidFill>
                <a:latin typeface="Boogaloo"/>
                <a:ea typeface="Boogaloo"/>
                <a:cs typeface="Boogaloo"/>
                <a:sym typeface="Boogaloo"/>
              </a:rPr>
              <a:t>Thank you for purchasing our product. We hope you and your students loved learning about air resistance! Please feel free to get in contact with us with any questions or feedback at </a:t>
            </a:r>
            <a:r>
              <a:rPr lang="en" sz="1400" u="sng">
                <a:solidFill>
                  <a:schemeClr val="hlink"/>
                </a:solidFill>
                <a:latin typeface="Boogaloo"/>
                <a:ea typeface="Boogaloo"/>
                <a:cs typeface="Boogaloo"/>
                <a:sym typeface="Boogaloo"/>
                <a:hlinkClick r:id="rId3"/>
              </a:rPr>
              <a:t>321crew@321science.co.nz</a:t>
            </a:r>
            <a:endParaRPr sz="1400">
              <a:solidFill>
                <a:srgbClr val="45818E"/>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endParaRPr sz="1400">
              <a:solidFill>
                <a:srgbClr val="45818E"/>
              </a:solidFill>
              <a:latin typeface="Boogaloo"/>
              <a:ea typeface="Boogaloo"/>
              <a:cs typeface="Boogaloo"/>
              <a:sym typeface="Boogaloo"/>
            </a:endParaRPr>
          </a:p>
          <a:p>
            <a:pPr marL="0" lvl="0" indent="0" algn="l" rtl="0">
              <a:spcBef>
                <a:spcPts val="0"/>
              </a:spcBef>
              <a:spcAft>
                <a:spcPts val="0"/>
              </a:spcAft>
              <a:buNone/>
            </a:pPr>
            <a:r>
              <a:rPr lang="en" sz="1400">
                <a:solidFill>
                  <a:srgbClr val="45818E"/>
                </a:solidFill>
                <a:latin typeface="Boogaloo"/>
                <a:ea typeface="Boogaloo"/>
                <a:cs typeface="Boogaloo"/>
                <a:sym typeface="Boogaloo"/>
              </a:rPr>
              <a:t>Every part of this product is copyrighted. Please DO NOT post this document online, but feel free to share it around your school or to anyone you know who might enjoy it.</a:t>
            </a:r>
            <a:endParaRPr sz="1400">
              <a:solidFill>
                <a:srgbClr val="45818E"/>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endParaRPr sz="1400">
              <a:solidFill>
                <a:srgbClr val="45818E"/>
              </a:solidFill>
              <a:latin typeface="Boogaloo"/>
              <a:ea typeface="Boogaloo"/>
              <a:cs typeface="Boogaloo"/>
              <a:sym typeface="Boogaloo"/>
            </a:endParaRPr>
          </a:p>
          <a:p>
            <a:pPr marL="0" lvl="0" indent="0" algn="l" rtl="0">
              <a:spcBef>
                <a:spcPts val="0"/>
              </a:spcBef>
              <a:spcAft>
                <a:spcPts val="0"/>
              </a:spcAft>
              <a:buClr>
                <a:schemeClr val="dk1"/>
              </a:buClr>
              <a:buSzPts val="1100"/>
              <a:buFont typeface="Arial"/>
              <a:buNone/>
            </a:pPr>
            <a:r>
              <a:rPr lang="en" sz="1400">
                <a:solidFill>
                  <a:srgbClr val="45818E"/>
                </a:solidFill>
                <a:latin typeface="Boogaloo"/>
                <a:ea typeface="Boogaloo"/>
                <a:cs typeface="Boogaloo"/>
                <a:sym typeface="Boogaloo"/>
              </a:rPr>
              <a:t>Thank you for your support and for respecting the hard work that went into the creation of this product. </a:t>
            </a:r>
            <a:endParaRPr sz="1400">
              <a:solidFill>
                <a:srgbClr val="45818E"/>
              </a:solidFill>
              <a:latin typeface="Boogaloo"/>
              <a:ea typeface="Boogaloo"/>
              <a:cs typeface="Boogaloo"/>
              <a:sym typeface="Boogaloo"/>
            </a:endParaRPr>
          </a:p>
          <a:p>
            <a:pPr marL="0" lvl="0" indent="0" algn="l" rtl="0">
              <a:spcBef>
                <a:spcPts val="0"/>
              </a:spcBef>
              <a:spcAft>
                <a:spcPts val="1600"/>
              </a:spcAft>
              <a:buNone/>
            </a:pPr>
            <a:endParaRPr/>
          </a:p>
        </p:txBody>
      </p:sp>
      <p:sp>
        <p:nvSpPr>
          <p:cNvPr id="155" name="Google Shape;155;p23"/>
          <p:cNvSpPr txBox="1">
            <a:spLocks noGrp="1"/>
          </p:cNvSpPr>
          <p:nvPr>
            <p:ph type="title"/>
          </p:nvPr>
        </p:nvSpPr>
        <p:spPr>
          <a:xfrm>
            <a:off x="311700" y="445025"/>
            <a:ext cx="8520600" cy="572700"/>
          </a:xfrm>
          <a:prstGeom prst="rect">
            <a:avLst/>
          </a:prstGeom>
          <a:solidFill>
            <a:srgbClr val="76A5AF"/>
          </a:solidFill>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 Copyright ©</a:t>
            </a:r>
            <a:endParaRPr>
              <a:solidFill>
                <a:srgbClr val="FFFFFF"/>
              </a:solidFill>
              <a:latin typeface="Boogaloo"/>
              <a:ea typeface="Boogaloo"/>
              <a:cs typeface="Boogaloo"/>
              <a:sym typeface="Boogaloo"/>
            </a:endParaRPr>
          </a:p>
        </p:txBody>
      </p:sp>
      <p:sp>
        <p:nvSpPr>
          <p:cNvPr id="156" name="Google Shape;156;p23"/>
          <p:cNvSpPr txBox="1"/>
          <p:nvPr/>
        </p:nvSpPr>
        <p:spPr>
          <a:xfrm>
            <a:off x="1841575" y="3154925"/>
            <a:ext cx="5667000" cy="855600"/>
          </a:xfrm>
          <a:prstGeom prst="rect">
            <a:avLst/>
          </a:prstGeom>
          <a:noFill/>
          <a:ln w="9525" cap="flat" cmpd="sng">
            <a:solidFill>
              <a:srgbClr val="4A86E8"/>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rgbClr val="45818E"/>
                </a:solidFill>
                <a:latin typeface="Boogaloo"/>
                <a:ea typeface="Boogaloo"/>
                <a:cs typeface="Boogaloo"/>
                <a:sym typeface="Boogaloo"/>
              </a:rPr>
              <a:t>Love this resource?? Check out our kits available for $150incl. GST. Each kit comes with 5-8 hands on experiments and the equipment to do them! See 321science.co.nz or our Instagram: 321science for more information</a:t>
            </a:r>
            <a:endParaRPr/>
          </a:p>
        </p:txBody>
      </p:sp>
      <p:pic>
        <p:nvPicPr>
          <p:cNvPr id="157" name="Google Shape;157;p23"/>
          <p:cNvPicPr preferRelativeResize="0"/>
          <p:nvPr/>
        </p:nvPicPr>
        <p:blipFill>
          <a:blip r:embed="rId4">
            <a:alphaModFix/>
          </a:blip>
          <a:stretch>
            <a:fillRect/>
          </a:stretch>
        </p:blipFill>
        <p:spPr>
          <a:xfrm>
            <a:off x="849100" y="4193225"/>
            <a:ext cx="1113025" cy="675300"/>
          </a:xfrm>
          <a:prstGeom prst="rect">
            <a:avLst/>
          </a:prstGeom>
          <a:noFill/>
          <a:ln>
            <a:noFill/>
          </a:ln>
        </p:spPr>
      </p:pic>
      <p:pic>
        <p:nvPicPr>
          <p:cNvPr id="158" name="Google Shape;158;p23"/>
          <p:cNvPicPr preferRelativeResize="0"/>
          <p:nvPr/>
        </p:nvPicPr>
        <p:blipFill>
          <a:blip r:embed="rId5">
            <a:alphaModFix/>
          </a:blip>
          <a:stretch>
            <a:fillRect/>
          </a:stretch>
        </p:blipFill>
        <p:spPr>
          <a:xfrm>
            <a:off x="5242700" y="4189788"/>
            <a:ext cx="1113025" cy="682162"/>
          </a:xfrm>
          <a:prstGeom prst="rect">
            <a:avLst/>
          </a:prstGeom>
          <a:noFill/>
          <a:ln>
            <a:noFill/>
          </a:ln>
        </p:spPr>
      </p:pic>
      <p:pic>
        <p:nvPicPr>
          <p:cNvPr id="159" name="Google Shape;159;p23"/>
          <p:cNvPicPr preferRelativeResize="0"/>
          <p:nvPr/>
        </p:nvPicPr>
        <p:blipFill>
          <a:blip r:embed="rId6">
            <a:alphaModFix/>
          </a:blip>
          <a:stretch>
            <a:fillRect/>
          </a:stretch>
        </p:blipFill>
        <p:spPr>
          <a:xfrm>
            <a:off x="3098425" y="4231875"/>
            <a:ext cx="1007975" cy="752625"/>
          </a:xfrm>
          <a:prstGeom prst="rect">
            <a:avLst/>
          </a:prstGeom>
          <a:noFill/>
          <a:ln>
            <a:noFill/>
          </a:ln>
        </p:spPr>
      </p:pic>
      <p:pic>
        <p:nvPicPr>
          <p:cNvPr id="160" name="Google Shape;160;p23"/>
          <p:cNvPicPr preferRelativeResize="0"/>
          <p:nvPr/>
        </p:nvPicPr>
        <p:blipFill rotWithShape="1">
          <a:blip r:embed="rId7">
            <a:alphaModFix/>
          </a:blip>
          <a:srcRect l="26469" t="23958" r="14526" b="17131"/>
          <a:stretch/>
        </p:blipFill>
        <p:spPr>
          <a:xfrm>
            <a:off x="7135775" y="4267113"/>
            <a:ext cx="1214659" cy="68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4"/>
          <p:cNvSpPr txBox="1">
            <a:spLocks noGrp="1"/>
          </p:cNvSpPr>
          <p:nvPr>
            <p:ph type="title"/>
          </p:nvPr>
        </p:nvSpPr>
        <p:spPr>
          <a:xfrm>
            <a:off x="311700" y="445025"/>
            <a:ext cx="8520600" cy="572700"/>
          </a:xfrm>
          <a:prstGeom prst="rect">
            <a:avLst/>
          </a:prstGeom>
          <a:solidFill>
            <a:srgbClr val="76A5AF"/>
          </a:solidFill>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Thank you</a:t>
            </a:r>
            <a:endParaRPr>
              <a:solidFill>
                <a:srgbClr val="FFFFFF"/>
              </a:solidFill>
              <a:latin typeface="Boogaloo"/>
              <a:ea typeface="Boogaloo"/>
              <a:cs typeface="Boogaloo"/>
              <a:sym typeface="Boogaloo"/>
            </a:endParaRPr>
          </a:p>
        </p:txBody>
      </p:sp>
      <p:sp>
        <p:nvSpPr>
          <p:cNvPr id="166" name="Google Shape;166;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a:solidFill>
                  <a:srgbClr val="45818E"/>
                </a:solidFill>
                <a:latin typeface="Boogaloo"/>
                <a:ea typeface="Boogaloo"/>
                <a:cs typeface="Boogaloo"/>
                <a:sym typeface="Boogaloo"/>
              </a:rPr>
              <a:t>Crash Course Kids </a:t>
            </a:r>
            <a:endParaRPr sz="3000">
              <a:solidFill>
                <a:srgbClr val="45818E"/>
              </a:solidFill>
              <a:latin typeface="Boogaloo"/>
              <a:ea typeface="Boogaloo"/>
              <a:cs typeface="Boogaloo"/>
              <a:sym typeface="Boogaloo"/>
            </a:endParaRPr>
          </a:p>
          <a:p>
            <a:pPr marL="0" lvl="0" indent="0" algn="ctr" rtl="0">
              <a:spcBef>
                <a:spcPts val="1600"/>
              </a:spcBef>
              <a:spcAft>
                <a:spcPts val="0"/>
              </a:spcAft>
              <a:buNone/>
            </a:pPr>
            <a:r>
              <a:rPr lang="en" sz="3000">
                <a:solidFill>
                  <a:srgbClr val="45818E"/>
                </a:solidFill>
                <a:latin typeface="Boogaloo"/>
                <a:ea typeface="Boogaloo"/>
                <a:cs typeface="Boogaloo"/>
                <a:sym typeface="Boogaloo"/>
              </a:rPr>
              <a:t>All Things General </a:t>
            </a:r>
            <a:endParaRPr sz="3000">
              <a:solidFill>
                <a:srgbClr val="45818E"/>
              </a:solidFill>
              <a:latin typeface="Boogaloo"/>
              <a:ea typeface="Boogaloo"/>
              <a:cs typeface="Boogaloo"/>
              <a:sym typeface="Boogaloo"/>
            </a:endParaRPr>
          </a:p>
          <a:p>
            <a:pPr marL="0" lvl="0" indent="0" algn="l" rtl="0">
              <a:spcBef>
                <a:spcPts val="1600"/>
              </a:spcBef>
              <a:spcAft>
                <a:spcPts val="1600"/>
              </a:spcAft>
              <a:buNone/>
            </a:pPr>
            <a:endParaRPr/>
          </a:p>
        </p:txBody>
      </p:sp>
      <p:pic>
        <p:nvPicPr>
          <p:cNvPr id="167" name="Google Shape;167;p24"/>
          <p:cNvPicPr preferRelativeResize="0"/>
          <p:nvPr/>
        </p:nvPicPr>
        <p:blipFill>
          <a:blip r:embed="rId3">
            <a:alphaModFix/>
          </a:blip>
          <a:stretch>
            <a:fillRect/>
          </a:stretch>
        </p:blipFill>
        <p:spPr>
          <a:xfrm rot="-607794">
            <a:off x="77281" y="4102759"/>
            <a:ext cx="959147" cy="96390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6"/>
                                        </p:tgtEl>
                                        <p:attrNameLst>
                                          <p:attrName>style.visibility</p:attrName>
                                        </p:attrNameLst>
                                      </p:cBhvr>
                                      <p:to>
                                        <p:strVal val="visible"/>
                                      </p:to>
                                    </p:set>
                                    <p:anim calcmode="lin" valueType="num">
                                      <p:cBhvr additive="base">
                                        <p:cTn id="7" dur="3800"/>
                                        <p:tgtEl>
                                          <p:spTgt spid="166"/>
                                        </p:tgtEl>
                                        <p:attrNameLst>
                                          <p:attrName>ppt_y</p:attrName>
                                        </p:attrNameLst>
                                      </p:cBhvr>
                                      <p:tavLst>
                                        <p:tav tm="0">
                                          <p:val>
                                            <p:strVal val="#ppt_y+1"/>
                                          </p:val>
                                        </p:tav>
                                        <p:tav tm="100000">
                                          <p:val>
                                            <p:strVal val="#ppt_y"/>
                                          </p:val>
                                        </p:tav>
                                      </p:tavLst>
                                    </p:anim>
                                  </p:childTnLst>
                                </p:cTn>
                              </p:par>
                            </p:childTnLst>
                          </p:cTn>
                        </p:par>
                        <p:par>
                          <p:cTn id="8" fill="hold">
                            <p:stCondLst>
                              <p:cond delay="3800"/>
                            </p:stCondLst>
                            <p:childTnLst>
                              <p:par>
                                <p:cTn id="9" presetID="2" presetClass="exit" presetSubtype="1" fill="hold" nodeType="afterEffect">
                                  <p:stCondLst>
                                    <p:cond delay="0"/>
                                  </p:stCondLst>
                                  <p:childTnLst>
                                    <p:anim calcmode="lin" valueType="num">
                                      <p:cBhvr additive="base">
                                        <p:cTn id="10" dur="3700"/>
                                        <p:tgtEl>
                                          <p:spTgt spid="166"/>
                                        </p:tgtEl>
                                        <p:attrNameLst>
                                          <p:attrName>ppt_y</p:attrName>
                                        </p:attrNameLst>
                                      </p:cBhvr>
                                      <p:tavLst>
                                        <p:tav tm="0">
                                          <p:val>
                                            <p:strVal val="#ppt_y"/>
                                          </p:val>
                                        </p:tav>
                                        <p:tav tm="100000">
                                          <p:val>
                                            <p:strVal val="#ppt_y-1"/>
                                          </p:val>
                                        </p:tav>
                                      </p:tavLst>
                                    </p:anim>
                                    <p:set>
                                      <p:cBhvr>
                                        <p:cTn id="11" dur="1" fill="hold">
                                          <p:stCondLst>
                                            <p:cond delay="3700"/>
                                          </p:stCondLst>
                                        </p:cTn>
                                        <p:tgtEl>
                                          <p:spTgt spid="1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25" y="641300"/>
            <a:ext cx="9144000" cy="572700"/>
          </a:xfrm>
          <a:prstGeom prst="rect">
            <a:avLst/>
          </a:prstGeom>
          <a:solidFill>
            <a:srgbClr val="A2C4C9"/>
          </a:solidFill>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200">
                <a:solidFill>
                  <a:schemeClr val="lt1"/>
                </a:solidFill>
                <a:latin typeface="Boogaloo"/>
                <a:ea typeface="Boogaloo"/>
                <a:cs typeface="Boogaloo"/>
                <a:sym typeface="Boogaloo"/>
              </a:rPr>
              <a:t>Welcome to the 321 Science Paper Helicopter Freebie</a:t>
            </a:r>
            <a:endParaRPr sz="2200">
              <a:solidFill>
                <a:schemeClr val="lt1"/>
              </a:solidFill>
              <a:latin typeface="Boogaloo"/>
              <a:ea typeface="Boogaloo"/>
              <a:cs typeface="Boogaloo"/>
              <a:sym typeface="Boogaloo"/>
            </a:endParaRPr>
          </a:p>
          <a:p>
            <a:pPr marL="0" lvl="0" indent="0" algn="l" rtl="0">
              <a:spcBef>
                <a:spcPts val="0"/>
              </a:spcBef>
              <a:spcAft>
                <a:spcPts val="0"/>
              </a:spcAft>
              <a:buNone/>
            </a:pPr>
            <a:endParaRPr>
              <a:solidFill>
                <a:srgbClr val="FFFFFF"/>
              </a:solidFill>
              <a:latin typeface="Boogaloo"/>
              <a:ea typeface="Boogaloo"/>
              <a:cs typeface="Boogaloo"/>
              <a:sym typeface="Boogaloo"/>
            </a:endParaRPr>
          </a:p>
        </p:txBody>
      </p:sp>
      <p:graphicFrame>
        <p:nvGraphicFramePr>
          <p:cNvPr id="62" name="Google Shape;62;p14"/>
          <p:cNvGraphicFramePr/>
          <p:nvPr/>
        </p:nvGraphicFramePr>
        <p:xfrm>
          <a:off x="1134138" y="1522275"/>
          <a:ext cx="6875675" cy="1493460"/>
        </p:xfrm>
        <a:graphic>
          <a:graphicData uri="http://schemas.openxmlformats.org/drawingml/2006/table">
            <a:tbl>
              <a:tblPr>
                <a:noFill/>
                <a:tableStyleId>{6CA3BDDC-2223-4813-A93C-3862DC33688A}</a:tableStyleId>
              </a:tblPr>
              <a:tblGrid>
                <a:gridCol w="631650">
                  <a:extLst>
                    <a:ext uri="{9D8B030D-6E8A-4147-A177-3AD203B41FA5}">
                      <a16:colId xmlns:a16="http://schemas.microsoft.com/office/drawing/2014/main" val="20000"/>
                    </a:ext>
                  </a:extLst>
                </a:gridCol>
                <a:gridCol w="1557275">
                  <a:extLst>
                    <a:ext uri="{9D8B030D-6E8A-4147-A177-3AD203B41FA5}">
                      <a16:colId xmlns:a16="http://schemas.microsoft.com/office/drawing/2014/main" val="20001"/>
                    </a:ext>
                  </a:extLst>
                </a:gridCol>
                <a:gridCol w="2343375">
                  <a:extLst>
                    <a:ext uri="{9D8B030D-6E8A-4147-A177-3AD203B41FA5}">
                      <a16:colId xmlns:a16="http://schemas.microsoft.com/office/drawing/2014/main" val="20002"/>
                    </a:ext>
                  </a:extLst>
                </a:gridCol>
                <a:gridCol w="2343375">
                  <a:extLst>
                    <a:ext uri="{9D8B030D-6E8A-4147-A177-3AD203B41FA5}">
                      <a16:colId xmlns:a16="http://schemas.microsoft.com/office/drawing/2014/main" val="20003"/>
                    </a:ext>
                  </a:extLst>
                </a:gridCol>
              </a:tblGrid>
              <a:tr h="304300">
                <a:tc>
                  <a:txBody>
                    <a:bodyPr/>
                    <a:lstStyle/>
                    <a:p>
                      <a:pPr marL="0" lvl="0" indent="0" algn="l" rtl="0">
                        <a:spcBef>
                          <a:spcPts val="0"/>
                        </a:spcBef>
                        <a:spcAft>
                          <a:spcPts val="0"/>
                        </a:spcAft>
                        <a:buNone/>
                      </a:pPr>
                      <a:endParaRPr sz="1100">
                        <a:solidFill>
                          <a:schemeClr val="dk1"/>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6A5AF"/>
                    </a:solidFill>
                  </a:tcPr>
                </a:tc>
                <a:tc>
                  <a:txBody>
                    <a:bodyPr/>
                    <a:lstStyle/>
                    <a:p>
                      <a:pPr marL="0" lvl="0" indent="0" algn="l" rtl="0">
                        <a:spcBef>
                          <a:spcPts val="0"/>
                        </a:spcBef>
                        <a:spcAft>
                          <a:spcPts val="0"/>
                        </a:spcAft>
                        <a:buNone/>
                      </a:pPr>
                      <a:r>
                        <a:rPr lang="en" sz="1800">
                          <a:solidFill>
                            <a:srgbClr val="FFFFFF"/>
                          </a:solidFill>
                          <a:latin typeface="Boogaloo"/>
                          <a:ea typeface="Boogaloo"/>
                          <a:cs typeface="Boogaloo"/>
                          <a:sym typeface="Boogaloo"/>
                        </a:rPr>
                        <a:t>Overview</a:t>
                      </a:r>
                      <a:endParaRPr sz="1800">
                        <a:solidFill>
                          <a:srgbClr val="FFFFFF"/>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6A5AF"/>
                    </a:solidFill>
                  </a:tcPr>
                </a:tc>
                <a:tc>
                  <a:txBody>
                    <a:bodyPr/>
                    <a:lstStyle/>
                    <a:p>
                      <a:pPr marL="0" lvl="0" indent="0" algn="l" rtl="0">
                        <a:spcBef>
                          <a:spcPts val="0"/>
                        </a:spcBef>
                        <a:spcAft>
                          <a:spcPts val="0"/>
                        </a:spcAft>
                        <a:buNone/>
                      </a:pPr>
                      <a:r>
                        <a:rPr lang="en" sz="1800">
                          <a:solidFill>
                            <a:srgbClr val="FFFFFF"/>
                          </a:solidFill>
                          <a:latin typeface="Boogaloo"/>
                          <a:ea typeface="Boogaloo"/>
                          <a:cs typeface="Boogaloo"/>
                          <a:sym typeface="Boogaloo"/>
                        </a:rPr>
                        <a:t>What 321Science provides: </a:t>
                      </a:r>
                      <a:endParaRPr sz="1800">
                        <a:solidFill>
                          <a:srgbClr val="FFFFFF"/>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6A5AF"/>
                    </a:solidFill>
                  </a:tcPr>
                </a:tc>
                <a:tc>
                  <a:txBody>
                    <a:bodyPr/>
                    <a:lstStyle/>
                    <a:p>
                      <a:pPr marL="0" lvl="0" indent="0" algn="l" rtl="0">
                        <a:spcBef>
                          <a:spcPts val="0"/>
                        </a:spcBef>
                        <a:spcAft>
                          <a:spcPts val="0"/>
                        </a:spcAft>
                        <a:buNone/>
                      </a:pPr>
                      <a:r>
                        <a:rPr lang="en" sz="1800">
                          <a:solidFill>
                            <a:srgbClr val="FFFFFF"/>
                          </a:solidFill>
                          <a:latin typeface="Boogaloo"/>
                          <a:ea typeface="Boogaloo"/>
                          <a:cs typeface="Boogaloo"/>
                          <a:sym typeface="Boogaloo"/>
                        </a:rPr>
                        <a:t>Just add:</a:t>
                      </a:r>
                      <a:endParaRPr sz="1800">
                        <a:solidFill>
                          <a:srgbClr val="FFFFFF"/>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76A5AF"/>
                    </a:solidFill>
                  </a:tcPr>
                </a:tc>
                <a:extLst>
                  <a:ext uri="{0D108BD9-81ED-4DB2-BD59-A6C34878D82A}">
                    <a16:rowId xmlns:a16="http://schemas.microsoft.com/office/drawing/2014/main" val="10000"/>
                  </a:ext>
                </a:extLst>
              </a:tr>
              <a:tr h="462900">
                <a:tc>
                  <a:txBody>
                    <a:bodyPr/>
                    <a:lstStyle/>
                    <a:p>
                      <a:pPr marL="0" lvl="0" indent="0" algn="ctr" rtl="0">
                        <a:spcBef>
                          <a:spcPts val="0"/>
                        </a:spcBef>
                        <a:spcAft>
                          <a:spcPts val="0"/>
                        </a:spcAft>
                        <a:buNone/>
                      </a:pPr>
                      <a:r>
                        <a:rPr lang="en">
                          <a:solidFill>
                            <a:schemeClr val="dk1"/>
                          </a:solidFill>
                          <a:latin typeface="Boogaloo"/>
                          <a:ea typeface="Boogaloo"/>
                          <a:cs typeface="Boogaloo"/>
                          <a:sym typeface="Boogaloo"/>
                        </a:rPr>
                        <a:t>1</a:t>
                      </a:r>
                      <a:endParaRPr>
                        <a:solidFill>
                          <a:schemeClr val="dk1"/>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 sz="1800">
                          <a:solidFill>
                            <a:srgbClr val="134F5C"/>
                          </a:solidFill>
                          <a:latin typeface="Boogaloo"/>
                          <a:ea typeface="Boogaloo"/>
                          <a:cs typeface="Boogaloo"/>
                          <a:sym typeface="Boogaloo"/>
                        </a:rPr>
                        <a:t>Paper Helicopters </a:t>
                      </a:r>
                      <a:endParaRPr sz="1800">
                        <a:solidFill>
                          <a:srgbClr val="134F5C"/>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457200" lvl="0" indent="-317500" algn="l" rtl="0">
                        <a:spcBef>
                          <a:spcPts val="0"/>
                        </a:spcBef>
                        <a:spcAft>
                          <a:spcPts val="0"/>
                        </a:spcAft>
                        <a:buClr>
                          <a:schemeClr val="dk1"/>
                        </a:buClr>
                        <a:buSzPts val="1400"/>
                        <a:buFont typeface="Boogaloo"/>
                        <a:buChar char="●"/>
                      </a:pPr>
                      <a:r>
                        <a:rPr lang="en">
                          <a:solidFill>
                            <a:schemeClr val="dk1"/>
                          </a:solidFill>
                          <a:latin typeface="Boogaloo"/>
                          <a:ea typeface="Boogaloo"/>
                          <a:cs typeface="Boogaloo"/>
                          <a:sym typeface="Boogaloo"/>
                        </a:rPr>
                        <a:t>Ready to use powerpoint to show to your class. </a:t>
                      </a:r>
                      <a:endParaRPr>
                        <a:solidFill>
                          <a:schemeClr val="dk1"/>
                        </a:solidFill>
                        <a:latin typeface="Boogaloo"/>
                        <a:ea typeface="Boogaloo"/>
                        <a:cs typeface="Boogaloo"/>
                        <a:sym typeface="Boogaloo"/>
                      </a:endParaRPr>
                    </a:p>
                    <a:p>
                      <a:pPr marL="457200" lvl="0" indent="-317500" algn="l" rtl="0">
                        <a:spcBef>
                          <a:spcPts val="0"/>
                        </a:spcBef>
                        <a:spcAft>
                          <a:spcPts val="0"/>
                        </a:spcAft>
                        <a:buClr>
                          <a:schemeClr val="dk1"/>
                        </a:buClr>
                        <a:buSzPts val="1400"/>
                        <a:buFont typeface="Boogaloo"/>
                        <a:buChar char="●"/>
                      </a:pPr>
                      <a:r>
                        <a:rPr lang="en">
                          <a:solidFill>
                            <a:schemeClr val="dk1"/>
                          </a:solidFill>
                          <a:latin typeface="Boogaloo"/>
                          <a:ea typeface="Boogaloo"/>
                          <a:cs typeface="Boogaloo"/>
                          <a:sym typeface="Boogaloo"/>
                        </a:rPr>
                        <a:t>Helicopter Template </a:t>
                      </a:r>
                      <a:endParaRPr>
                        <a:solidFill>
                          <a:schemeClr val="dk1"/>
                        </a:solidFill>
                        <a:latin typeface="Boogaloo"/>
                        <a:ea typeface="Boogaloo"/>
                        <a:cs typeface="Boogaloo"/>
                        <a:sym typeface="Boogaloo"/>
                      </a:endParaRPr>
                    </a:p>
                    <a:p>
                      <a:pPr marL="457200" lvl="0" indent="0" algn="l" rtl="0">
                        <a:spcBef>
                          <a:spcPts val="0"/>
                        </a:spcBef>
                        <a:spcAft>
                          <a:spcPts val="0"/>
                        </a:spcAft>
                        <a:buNone/>
                      </a:pPr>
                      <a:r>
                        <a:rPr lang="en">
                          <a:solidFill>
                            <a:schemeClr val="dk1"/>
                          </a:solidFill>
                          <a:latin typeface="Boogaloo"/>
                          <a:ea typeface="Boogaloo"/>
                          <a:cs typeface="Boogaloo"/>
                          <a:sym typeface="Boogaloo"/>
                        </a:rPr>
                        <a:t>(Slide 6)</a:t>
                      </a:r>
                      <a:endParaRPr>
                        <a:solidFill>
                          <a:schemeClr val="dk1"/>
                        </a:solidFill>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a:latin typeface="Boogaloo"/>
                          <a:ea typeface="Boogaloo"/>
                          <a:cs typeface="Boogaloo"/>
                          <a:sym typeface="Boogaloo"/>
                        </a:rPr>
                        <a:t>Paper, scissors, paper clips </a:t>
                      </a:r>
                      <a:endParaRPr>
                        <a:latin typeface="Boogaloo"/>
                        <a:ea typeface="Boogaloo"/>
                        <a:cs typeface="Boogaloo"/>
                        <a:sym typeface="Boogaloo"/>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3" name="Google Shape;63;p14"/>
          <p:cNvPicPr preferRelativeResize="0"/>
          <p:nvPr/>
        </p:nvPicPr>
        <p:blipFill>
          <a:blip r:embed="rId3">
            <a:alphaModFix/>
          </a:blip>
          <a:stretch>
            <a:fillRect/>
          </a:stretch>
        </p:blipFill>
        <p:spPr>
          <a:xfrm rot="-607794">
            <a:off x="8107556" y="4102759"/>
            <a:ext cx="959147" cy="963904"/>
          </a:xfrm>
          <a:prstGeom prst="rect">
            <a:avLst/>
          </a:prstGeom>
          <a:noFill/>
          <a:ln>
            <a:noFill/>
          </a:ln>
        </p:spPr>
      </p:pic>
      <p:pic>
        <p:nvPicPr>
          <p:cNvPr id="64" name="Google Shape;64;p14"/>
          <p:cNvPicPr preferRelativeResize="0"/>
          <p:nvPr/>
        </p:nvPicPr>
        <p:blipFill>
          <a:blip r:embed="rId4">
            <a:alphaModFix/>
          </a:blip>
          <a:stretch>
            <a:fillRect/>
          </a:stretch>
        </p:blipFill>
        <p:spPr>
          <a:xfrm rot="5400003">
            <a:off x="4917037" y="2965638"/>
            <a:ext cx="1582825" cy="2272899"/>
          </a:xfrm>
          <a:prstGeom prst="rect">
            <a:avLst/>
          </a:prstGeom>
          <a:noFill/>
          <a:ln w="28575" cap="flat" cmpd="sng">
            <a:solidFill>
              <a:srgbClr val="000000"/>
            </a:solidFill>
            <a:prstDash val="solid"/>
            <a:round/>
            <a:headEnd type="none" w="sm" len="sm"/>
            <a:tailEnd type="none" w="sm" len="sm"/>
          </a:ln>
        </p:spPr>
      </p:pic>
      <p:pic>
        <p:nvPicPr>
          <p:cNvPr id="65" name="Google Shape;65;p14"/>
          <p:cNvPicPr preferRelativeResize="0"/>
          <p:nvPr/>
        </p:nvPicPr>
        <p:blipFill rotWithShape="1">
          <a:blip r:embed="rId5">
            <a:alphaModFix/>
          </a:blip>
          <a:srcRect l="34331" t="30180" r="3652" b="21678"/>
          <a:stretch/>
        </p:blipFill>
        <p:spPr>
          <a:xfrm rot="448192">
            <a:off x="6712150" y="142799"/>
            <a:ext cx="2273426" cy="1175375"/>
          </a:xfrm>
          <a:prstGeom prst="rect">
            <a:avLst/>
          </a:prstGeom>
          <a:noFill/>
          <a:ln w="28575" cap="flat" cmpd="sng">
            <a:solidFill>
              <a:schemeClr val="dk2"/>
            </a:solidFill>
            <a:prstDash val="solid"/>
            <a:round/>
            <a:headEnd type="none" w="sm" len="sm"/>
            <a:tailEnd type="none" w="sm" len="sm"/>
          </a:ln>
        </p:spPr>
      </p:pic>
      <p:pic>
        <p:nvPicPr>
          <p:cNvPr id="66" name="Google Shape;66;p14"/>
          <p:cNvPicPr preferRelativeResize="0"/>
          <p:nvPr/>
        </p:nvPicPr>
        <p:blipFill rotWithShape="1">
          <a:blip r:embed="rId6">
            <a:alphaModFix/>
          </a:blip>
          <a:srcRect t="59351"/>
          <a:stretch/>
        </p:blipFill>
        <p:spPr>
          <a:xfrm>
            <a:off x="1699796" y="3310683"/>
            <a:ext cx="2595987" cy="1582824"/>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70"/>
        <p:cNvGrpSpPr/>
        <p:nvPr/>
      </p:nvGrpSpPr>
      <p:grpSpPr>
        <a:xfrm>
          <a:off x="0" y="0"/>
          <a:ext cx="0" cy="0"/>
          <a:chOff x="0" y="0"/>
          <a:chExt cx="0" cy="0"/>
        </a:xfrm>
      </p:grpSpPr>
      <p:sp>
        <p:nvSpPr>
          <p:cNvPr id="71" name="Google Shape;71;p15"/>
          <p:cNvSpPr/>
          <p:nvPr/>
        </p:nvSpPr>
        <p:spPr>
          <a:xfrm>
            <a:off x="311700" y="153575"/>
            <a:ext cx="8646600" cy="4760700"/>
          </a:xfrm>
          <a:prstGeom prst="rect">
            <a:avLst/>
          </a:pr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73" name="Google Shape;73;p15"/>
          <p:cNvSpPr txBox="1"/>
          <p:nvPr/>
        </p:nvSpPr>
        <p:spPr>
          <a:xfrm>
            <a:off x="1514450" y="2977175"/>
            <a:ext cx="6253200" cy="193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endParaRPr sz="3600">
              <a:solidFill>
                <a:srgbClr val="FFFFFF"/>
              </a:solidFill>
              <a:latin typeface="Boogaloo"/>
              <a:ea typeface="Boogaloo"/>
              <a:cs typeface="Boogaloo"/>
              <a:sym typeface="Boogaloo"/>
            </a:endParaRPr>
          </a:p>
          <a:p>
            <a:pPr marL="0" lvl="0" indent="0" algn="ctr" rtl="0">
              <a:spcBef>
                <a:spcPts val="0"/>
              </a:spcBef>
              <a:spcAft>
                <a:spcPts val="0"/>
              </a:spcAft>
              <a:buNone/>
            </a:pPr>
            <a:endParaRPr sz="2400">
              <a:solidFill>
                <a:srgbClr val="FFFFFF"/>
              </a:solidFill>
              <a:latin typeface="Boogaloo"/>
              <a:ea typeface="Boogaloo"/>
              <a:cs typeface="Boogaloo"/>
              <a:sym typeface="Boogaloo"/>
            </a:endParaRPr>
          </a:p>
        </p:txBody>
      </p:sp>
      <p:sp>
        <p:nvSpPr>
          <p:cNvPr id="74" name="Google Shape;74;p15"/>
          <p:cNvSpPr txBox="1"/>
          <p:nvPr/>
        </p:nvSpPr>
        <p:spPr>
          <a:xfrm>
            <a:off x="302400" y="1248713"/>
            <a:ext cx="8665200" cy="858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a:solidFill>
                  <a:srgbClr val="FFFFFF"/>
                </a:solidFill>
                <a:latin typeface="Boogaloo"/>
                <a:ea typeface="Boogaloo"/>
                <a:cs typeface="Boogaloo"/>
                <a:sym typeface="Boogaloo"/>
              </a:rPr>
              <a:t>record the experiments in</a:t>
            </a:r>
            <a:endParaRPr sz="6000">
              <a:solidFill>
                <a:srgbClr val="FFFFFF"/>
              </a:solidFill>
              <a:latin typeface="Boogaloo"/>
              <a:ea typeface="Boogaloo"/>
              <a:cs typeface="Boogaloo"/>
              <a:sym typeface="Boogaloo"/>
            </a:endParaRPr>
          </a:p>
          <a:p>
            <a:pPr marL="0" lvl="0" indent="0" algn="ctr" rtl="0">
              <a:spcBef>
                <a:spcPts val="0"/>
              </a:spcBef>
              <a:spcAft>
                <a:spcPts val="0"/>
              </a:spcAft>
              <a:buNone/>
            </a:pPr>
            <a:r>
              <a:rPr lang="en" sz="2400">
                <a:solidFill>
                  <a:srgbClr val="FFFFFF"/>
                </a:solidFill>
                <a:latin typeface="Boogaloo"/>
                <a:ea typeface="Boogaloo"/>
                <a:cs typeface="Boogaloo"/>
                <a:sym typeface="Boogaloo"/>
              </a:rPr>
              <a:t> </a:t>
            </a:r>
            <a:endParaRPr sz="2400">
              <a:solidFill>
                <a:srgbClr val="FFFFFF"/>
              </a:solidFill>
              <a:latin typeface="Boogaloo"/>
              <a:ea typeface="Boogaloo"/>
              <a:cs typeface="Boogaloo"/>
              <a:sym typeface="Boogaloo"/>
            </a:endParaRPr>
          </a:p>
          <a:p>
            <a:pPr marL="0" lvl="0" indent="0" algn="ctr" rtl="0">
              <a:spcBef>
                <a:spcPts val="0"/>
              </a:spcBef>
              <a:spcAft>
                <a:spcPts val="0"/>
              </a:spcAft>
              <a:buNone/>
            </a:pPr>
            <a:r>
              <a:rPr lang="en" sz="9600">
                <a:solidFill>
                  <a:srgbClr val="FFFFFF"/>
                </a:solidFill>
                <a:latin typeface="Boogaloo"/>
                <a:ea typeface="Boogaloo"/>
                <a:cs typeface="Boogaloo"/>
                <a:sym typeface="Boogaloo"/>
              </a:rPr>
              <a:t>SLOW MOTION </a:t>
            </a:r>
            <a:endParaRPr sz="9600">
              <a:solidFill>
                <a:srgbClr val="FFFFFF"/>
              </a:solidFill>
              <a:latin typeface="Boogaloo"/>
              <a:ea typeface="Boogaloo"/>
              <a:cs typeface="Boogaloo"/>
              <a:sym typeface="Boogaloo"/>
            </a:endParaRPr>
          </a:p>
          <a:p>
            <a:pPr marL="0" lvl="0" indent="0" algn="ctr" rtl="0">
              <a:spcBef>
                <a:spcPts val="0"/>
              </a:spcBef>
              <a:spcAft>
                <a:spcPts val="0"/>
              </a:spcAft>
              <a:buNone/>
            </a:pPr>
            <a:endParaRPr sz="8000">
              <a:solidFill>
                <a:srgbClr val="FFFFFF"/>
              </a:solidFill>
              <a:latin typeface="Boogaloo"/>
              <a:ea typeface="Boogaloo"/>
              <a:cs typeface="Boogaloo"/>
              <a:sym typeface="Boogaloo"/>
            </a:endParaRPr>
          </a:p>
        </p:txBody>
      </p:sp>
      <p:sp>
        <p:nvSpPr>
          <p:cNvPr id="75" name="Google Shape;75;p15"/>
          <p:cNvSpPr txBox="1"/>
          <p:nvPr/>
        </p:nvSpPr>
        <p:spPr>
          <a:xfrm>
            <a:off x="-110400" y="153575"/>
            <a:ext cx="9144000" cy="59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999999"/>
                </a:solidFill>
              </a:rPr>
              <a:t> </a:t>
            </a:r>
            <a:r>
              <a:rPr lang="en" sz="4800">
                <a:solidFill>
                  <a:srgbClr val="999999"/>
                </a:solidFill>
              </a:rPr>
              <a:t>        REC             00:00:00:00 </a:t>
            </a:r>
            <a:endParaRPr sz="4800">
              <a:solidFill>
                <a:srgbClr val="999999"/>
              </a:solidFill>
            </a:endParaRPr>
          </a:p>
        </p:txBody>
      </p:sp>
      <p:cxnSp>
        <p:nvCxnSpPr>
          <p:cNvPr id="76" name="Google Shape;76;p15"/>
          <p:cNvCxnSpPr/>
          <p:nvPr/>
        </p:nvCxnSpPr>
        <p:spPr>
          <a:xfrm>
            <a:off x="4485050" y="2681650"/>
            <a:ext cx="312000" cy="0"/>
          </a:xfrm>
          <a:prstGeom prst="straightConnector1">
            <a:avLst/>
          </a:prstGeom>
          <a:noFill/>
          <a:ln w="28575" cap="flat" cmpd="sng">
            <a:solidFill>
              <a:srgbClr val="FF0000"/>
            </a:solidFill>
            <a:prstDash val="solid"/>
            <a:round/>
            <a:headEnd type="none" w="med" len="med"/>
            <a:tailEnd type="none" w="med" len="med"/>
          </a:ln>
        </p:spPr>
      </p:cxnSp>
      <p:cxnSp>
        <p:nvCxnSpPr>
          <p:cNvPr id="77" name="Google Shape;77;p15"/>
          <p:cNvCxnSpPr/>
          <p:nvPr/>
        </p:nvCxnSpPr>
        <p:spPr>
          <a:xfrm>
            <a:off x="4651000" y="2514400"/>
            <a:ext cx="0" cy="334500"/>
          </a:xfrm>
          <a:prstGeom prst="straightConnector1">
            <a:avLst/>
          </a:prstGeom>
          <a:noFill/>
          <a:ln w="28575" cap="flat" cmpd="sng">
            <a:solidFill>
              <a:srgbClr val="FF0000"/>
            </a:solidFill>
            <a:prstDash val="solid"/>
            <a:round/>
            <a:headEnd type="none" w="med" len="med"/>
            <a:tailEnd type="none" w="med" len="med"/>
          </a:ln>
        </p:spPr>
      </p:cxnSp>
      <p:sp>
        <p:nvSpPr>
          <p:cNvPr id="78" name="Google Shape;78;p15"/>
          <p:cNvSpPr/>
          <p:nvPr/>
        </p:nvSpPr>
        <p:spPr>
          <a:xfrm>
            <a:off x="840500" y="343025"/>
            <a:ext cx="498900" cy="498900"/>
          </a:xfrm>
          <a:prstGeom prst="ellipse">
            <a:avLst/>
          </a:prstGeom>
          <a:solidFill>
            <a:srgbClr val="54B2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6"/>
          <p:cNvSpPr txBox="1">
            <a:spLocks noGrp="1"/>
          </p:cNvSpPr>
          <p:nvPr>
            <p:ph type="title" idx="4294967295"/>
          </p:nvPr>
        </p:nvSpPr>
        <p:spPr>
          <a:xfrm>
            <a:off x="311700" y="445025"/>
            <a:ext cx="8520600" cy="504600"/>
          </a:xfrm>
          <a:prstGeom prst="rect">
            <a:avLst/>
          </a:prstGeom>
          <a:solidFill>
            <a:srgbClr val="76A5AF"/>
          </a:solidFill>
        </p:spPr>
        <p:txBody>
          <a:bodyPr spcFirstLastPara="1" wrap="square" lIns="91425" tIns="45700"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What is air resistance?</a:t>
            </a:r>
            <a:endParaRPr>
              <a:solidFill>
                <a:srgbClr val="FFFFFF"/>
              </a:solidFill>
              <a:latin typeface="Boogaloo"/>
              <a:ea typeface="Boogaloo"/>
              <a:cs typeface="Boogaloo"/>
              <a:sym typeface="Boogaloo"/>
            </a:endParaRPr>
          </a:p>
        </p:txBody>
      </p:sp>
      <p:pic>
        <p:nvPicPr>
          <p:cNvPr id="84" name="Google Shape;84;p16"/>
          <p:cNvPicPr preferRelativeResize="0"/>
          <p:nvPr/>
        </p:nvPicPr>
        <p:blipFill>
          <a:blip r:embed="rId3">
            <a:alphaModFix/>
          </a:blip>
          <a:stretch>
            <a:fillRect/>
          </a:stretch>
        </p:blipFill>
        <p:spPr>
          <a:xfrm rot="-607794">
            <a:off x="77281" y="4102759"/>
            <a:ext cx="959147" cy="963904"/>
          </a:xfrm>
          <a:prstGeom prst="rect">
            <a:avLst/>
          </a:prstGeom>
          <a:noFill/>
          <a:ln>
            <a:noFill/>
          </a:ln>
        </p:spPr>
      </p:pic>
      <p:pic>
        <p:nvPicPr>
          <p:cNvPr id="85" name="Google Shape;85;p16" descr="Maple Tree Helicopter Seeds Falling" title="Helicopter Seeds Falling | Slow Motion">
            <a:hlinkClick r:id="rId4"/>
          </p:cNvPr>
          <p:cNvPicPr preferRelativeResize="0"/>
          <p:nvPr/>
        </p:nvPicPr>
        <p:blipFill>
          <a:blip r:embed="rId5">
            <a:alphaModFix/>
          </a:blip>
          <a:stretch>
            <a:fillRect/>
          </a:stretch>
        </p:blipFill>
        <p:spPr>
          <a:xfrm>
            <a:off x="1113727" y="1441150"/>
            <a:ext cx="3367500" cy="2525634"/>
          </a:xfrm>
          <a:prstGeom prst="rect">
            <a:avLst/>
          </a:prstGeom>
          <a:noFill/>
          <a:ln w="28575" cap="flat" cmpd="sng">
            <a:solidFill>
              <a:srgbClr val="000000"/>
            </a:solidFill>
            <a:prstDash val="solid"/>
            <a:round/>
            <a:headEnd type="none" w="sm" len="sm"/>
            <a:tailEnd type="none" w="sm" len="sm"/>
          </a:ln>
        </p:spPr>
      </p:pic>
      <p:pic>
        <p:nvPicPr>
          <p:cNvPr id="86" name="Google Shape;86;p16" descr="So, what would happen if you dropped a hammer and a feather at the same time, from the same height? Well, the hammer would hit the ground first, right? But why? You might think it's because the hammer is heavier, or has more mass than the feather. But it's actually not because of that at all. In this episode of Crash Course Kids, Sabrina shows us that the rate at which things fall to Earth has to do with something called air resistance... oh, and we take a trip to the moon. &#10;&#10;Watch More Crash Course Kids: https://www.youtube.com/user/crashcoursekids&#10;&#10;///Standards Used in This Video///&#10;5-PS2-1. Support an argument that the gravitational force exerted by Earth on objects is directed down. [Clarification Statement: “Down” is a local description of the direction that points toward the center of the spherical Earth.] [Assessment Boundary: Assessment does not include mathematical representation of gravitational force.]&#10;&#10;Want to find Crash Course elsewhere on the internet?&#10;Crash Course Main Channel: https://www.youtube.com/crashcourse&#10;Facebook - https://www.facebook.com/YouTubeCrashCourse&#10;Twitter - http://www.twitter.com/thecrashcourse&#10;Tumblr - http://thecrashcourse.tumblr.com&#10;&#10;Credits...&#10;Producer &amp; Editor: Nicholas Jenkins&#10;Cinematographer &amp; Director: Michael Aranda&#10;Host: Sabrina Cruz&#10;Script Supervisor: Mickie Halpern&#10;Writer: Jen Szymanski&#10;&#10;Executive Producers: John &amp; Hank Green&#10;Consultant: Shelby Alinsky&#10;Script Editor: Blake de Pastino&#10;&#10;Thought Cafe Team:&#10;Stephanie Bailis&#10;Cody Brown&#10;Suzanna Brusikiewicz&#10;Jonathan Corbiere&#10;Nick Counter&#10;Kelsey Heinrichs&#10;Jack Kenedy&#10;Corey MacDonald&#10;Tyler Sammy&#10;Nikkie Stinchcombe &#10;James Tuer&#10;Adam Winnik" title="Danger! Falling Objects: Crash Course Kids #32.1">
            <a:hlinkClick r:id="rId6"/>
          </p:cNvPr>
          <p:cNvPicPr preferRelativeResize="0"/>
          <p:nvPr/>
        </p:nvPicPr>
        <p:blipFill>
          <a:blip r:embed="rId7">
            <a:alphaModFix/>
          </a:blip>
          <a:stretch>
            <a:fillRect/>
          </a:stretch>
        </p:blipFill>
        <p:spPr>
          <a:xfrm>
            <a:off x="4814000" y="1441150"/>
            <a:ext cx="3367500" cy="2525625"/>
          </a:xfrm>
          <a:prstGeom prst="rect">
            <a:avLst/>
          </a:prstGeom>
          <a:noFill/>
          <a:ln>
            <a:noFill/>
          </a:ln>
        </p:spPr>
      </p:pic>
      <p:sp>
        <p:nvSpPr>
          <p:cNvPr id="87" name="Google Shape;87;p16"/>
          <p:cNvSpPr txBox="1">
            <a:spLocks noGrp="1"/>
          </p:cNvSpPr>
          <p:nvPr>
            <p:ph type="title" idx="4294967295"/>
          </p:nvPr>
        </p:nvSpPr>
        <p:spPr>
          <a:xfrm>
            <a:off x="1393200" y="4248900"/>
            <a:ext cx="7439100" cy="504600"/>
          </a:xfrm>
          <a:prstGeom prst="rect">
            <a:avLst/>
          </a:prstGeom>
          <a:solidFill>
            <a:srgbClr val="A2C4C9"/>
          </a:solidFill>
        </p:spPr>
        <p:txBody>
          <a:bodyPr spcFirstLastPara="1" wrap="square" lIns="91425" tIns="45700"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What else can you find out about air resistance? </a:t>
            </a:r>
            <a:endParaRPr>
              <a:solidFill>
                <a:srgbClr val="FFFFFF"/>
              </a:solidFill>
              <a:latin typeface="Boogaloo"/>
              <a:ea typeface="Boogaloo"/>
              <a:cs typeface="Boogaloo"/>
              <a:sym typeface="Boogalo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6A5AF"/>
        </a:solidFill>
        <a:effectLst/>
      </p:bgPr>
    </p:bg>
    <p:spTree>
      <p:nvGrpSpPr>
        <p:cNvPr id="1" name="Shape 91"/>
        <p:cNvGrpSpPr/>
        <p:nvPr/>
      </p:nvGrpSpPr>
      <p:grpSpPr>
        <a:xfrm>
          <a:off x="0" y="0"/>
          <a:ext cx="0" cy="0"/>
          <a:chOff x="0" y="0"/>
          <a:chExt cx="0" cy="0"/>
        </a:xfrm>
      </p:grpSpPr>
      <p:sp>
        <p:nvSpPr>
          <p:cNvPr id="92" name="Google Shape;92;p17"/>
          <p:cNvSpPr txBox="1">
            <a:spLocks noGrp="1"/>
          </p:cNvSpPr>
          <p:nvPr>
            <p:ph type="ctrTitle"/>
          </p:nvPr>
        </p:nvSpPr>
        <p:spPr>
          <a:xfrm>
            <a:off x="7644600" y="0"/>
            <a:ext cx="1499400" cy="622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000">
                <a:solidFill>
                  <a:srgbClr val="A2C4C9"/>
                </a:solidFill>
                <a:latin typeface="Boogaloo"/>
                <a:ea typeface="Boogaloo"/>
                <a:cs typeface="Boogaloo"/>
                <a:sym typeface="Boogaloo"/>
              </a:rPr>
              <a:t>Session 1 </a:t>
            </a:r>
            <a:endParaRPr sz="3000">
              <a:solidFill>
                <a:srgbClr val="A2C4C9"/>
              </a:solidFill>
              <a:latin typeface="Boogaloo"/>
              <a:ea typeface="Boogaloo"/>
              <a:cs typeface="Boogaloo"/>
              <a:sym typeface="Boogaloo"/>
            </a:endParaRPr>
          </a:p>
        </p:txBody>
      </p:sp>
      <p:sp>
        <p:nvSpPr>
          <p:cNvPr id="93" name="Google Shape;93;p17"/>
          <p:cNvSpPr txBox="1">
            <a:spLocks noGrp="1"/>
          </p:cNvSpPr>
          <p:nvPr>
            <p:ph type="subTitle" idx="1"/>
          </p:nvPr>
        </p:nvSpPr>
        <p:spPr>
          <a:xfrm>
            <a:off x="3100200" y="806400"/>
            <a:ext cx="6043800" cy="946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0500" dirty="0">
                <a:solidFill>
                  <a:srgbClr val="FFFFFF"/>
                </a:solidFill>
                <a:latin typeface="Boogaloo"/>
                <a:ea typeface="Boogaloo"/>
                <a:cs typeface="Boogaloo"/>
                <a:sym typeface="Boogaloo"/>
              </a:rPr>
              <a:t>THE CHALLENGE</a:t>
            </a:r>
            <a:endParaRPr sz="10500" dirty="0">
              <a:solidFill>
                <a:srgbClr val="FFFFFF"/>
              </a:solidFill>
              <a:latin typeface="Boogaloo"/>
              <a:ea typeface="Boogaloo"/>
              <a:cs typeface="Boogaloo"/>
              <a:sym typeface="Boogaloo"/>
            </a:endParaRPr>
          </a:p>
        </p:txBody>
      </p:sp>
      <p:sp>
        <p:nvSpPr>
          <p:cNvPr id="95" name="Google Shape;95;p17"/>
          <p:cNvSpPr txBox="1"/>
          <p:nvPr/>
        </p:nvSpPr>
        <p:spPr>
          <a:xfrm>
            <a:off x="7279675" y="4205800"/>
            <a:ext cx="1864200" cy="93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678" y="935182"/>
            <a:ext cx="2883921" cy="289819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02" name="Google Shape;102;p18"/>
          <p:cNvPicPr preferRelativeResize="0"/>
          <p:nvPr/>
        </p:nvPicPr>
        <p:blipFill rotWithShape="1">
          <a:blip r:embed="rId3">
            <a:alphaModFix/>
          </a:blip>
          <a:srcRect l="35440" t="32390" r="23103" b="27437"/>
          <a:stretch/>
        </p:blipFill>
        <p:spPr>
          <a:xfrm>
            <a:off x="223100" y="244525"/>
            <a:ext cx="8768500" cy="46530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9"/>
          <p:cNvSpPr txBox="1">
            <a:spLocks noGrp="1"/>
          </p:cNvSpPr>
          <p:nvPr>
            <p:ph type="title"/>
          </p:nvPr>
        </p:nvSpPr>
        <p:spPr>
          <a:xfrm>
            <a:off x="311700" y="445025"/>
            <a:ext cx="8520600" cy="572700"/>
          </a:xfrm>
          <a:prstGeom prst="rect">
            <a:avLst/>
          </a:prstGeom>
          <a:solidFill>
            <a:srgbClr val="76A5AF"/>
          </a:solidFill>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Now your turn:  </a:t>
            </a:r>
            <a:endParaRPr>
              <a:solidFill>
                <a:srgbClr val="FFFFFF"/>
              </a:solidFill>
              <a:latin typeface="Boogaloo"/>
              <a:ea typeface="Boogaloo"/>
              <a:cs typeface="Boogaloo"/>
              <a:sym typeface="Boogaloo"/>
            </a:endParaRPr>
          </a:p>
        </p:txBody>
      </p:sp>
      <p:pic>
        <p:nvPicPr>
          <p:cNvPr id="108" name="Google Shape;108;p19"/>
          <p:cNvPicPr preferRelativeResize="0"/>
          <p:nvPr/>
        </p:nvPicPr>
        <p:blipFill>
          <a:blip r:embed="rId3">
            <a:alphaModFix/>
          </a:blip>
          <a:stretch>
            <a:fillRect/>
          </a:stretch>
        </p:blipFill>
        <p:spPr>
          <a:xfrm rot="-607794">
            <a:off x="77281" y="4102759"/>
            <a:ext cx="959147" cy="963904"/>
          </a:xfrm>
          <a:prstGeom prst="rect">
            <a:avLst/>
          </a:prstGeom>
          <a:noFill/>
          <a:ln>
            <a:noFill/>
          </a:ln>
        </p:spPr>
      </p:pic>
      <p:sp>
        <p:nvSpPr>
          <p:cNvPr id="109" name="Google Shape;109;p19"/>
          <p:cNvSpPr txBox="1"/>
          <p:nvPr/>
        </p:nvSpPr>
        <p:spPr>
          <a:xfrm>
            <a:off x="6889550" y="3449125"/>
            <a:ext cx="2064900" cy="10371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600">
                <a:solidFill>
                  <a:schemeClr val="dk1"/>
                </a:solidFill>
                <a:latin typeface="Boogaloo"/>
                <a:ea typeface="Boogaloo"/>
                <a:cs typeface="Boogaloo"/>
                <a:sym typeface="Boogaloo"/>
              </a:rPr>
              <a:t>4. </a:t>
            </a:r>
            <a:r>
              <a:rPr lang="en" sz="1600">
                <a:latin typeface="Boogaloo"/>
                <a:ea typeface="Boogaloo"/>
                <a:cs typeface="Boogaloo"/>
                <a:sym typeface="Boogaloo"/>
              </a:rPr>
              <a:t>Stand on a chair and reach as high as you can. Drop the helicopter. </a:t>
            </a:r>
            <a:endParaRPr sz="1600">
              <a:latin typeface="Boogaloo"/>
              <a:ea typeface="Boogaloo"/>
              <a:cs typeface="Boogaloo"/>
              <a:sym typeface="Boogaloo"/>
            </a:endParaRPr>
          </a:p>
          <a:p>
            <a:pPr marL="0" lvl="0" indent="0" algn="l" rtl="0">
              <a:lnSpc>
                <a:spcPct val="150000"/>
              </a:lnSpc>
              <a:spcBef>
                <a:spcPts val="0"/>
              </a:spcBef>
              <a:spcAft>
                <a:spcPts val="0"/>
              </a:spcAft>
              <a:buNone/>
            </a:pPr>
            <a:endParaRPr>
              <a:latin typeface="Boogaloo"/>
              <a:ea typeface="Boogaloo"/>
              <a:cs typeface="Boogaloo"/>
              <a:sym typeface="Boogaloo"/>
            </a:endParaRPr>
          </a:p>
          <a:p>
            <a:pPr marL="0" lvl="0" indent="0" algn="ctr" rtl="0">
              <a:spcBef>
                <a:spcPts val="0"/>
              </a:spcBef>
              <a:spcAft>
                <a:spcPts val="0"/>
              </a:spcAft>
              <a:buNone/>
            </a:pPr>
            <a:endParaRPr>
              <a:solidFill>
                <a:srgbClr val="FF0000"/>
              </a:solidFill>
              <a:latin typeface="Boogaloo"/>
              <a:ea typeface="Boogaloo"/>
              <a:cs typeface="Boogaloo"/>
              <a:sym typeface="Boogaloo"/>
            </a:endParaRPr>
          </a:p>
        </p:txBody>
      </p:sp>
      <p:pic>
        <p:nvPicPr>
          <p:cNvPr id="110" name="Google Shape;110;p19"/>
          <p:cNvPicPr preferRelativeResize="0"/>
          <p:nvPr/>
        </p:nvPicPr>
        <p:blipFill rotWithShape="1">
          <a:blip r:embed="rId4">
            <a:alphaModFix/>
          </a:blip>
          <a:srcRect l="17787" t="14038" r="22097" b="11329"/>
          <a:stretch/>
        </p:blipFill>
        <p:spPr>
          <a:xfrm rot="-5400000">
            <a:off x="4443458" y="3079921"/>
            <a:ext cx="1333501" cy="2207500"/>
          </a:xfrm>
          <a:prstGeom prst="rect">
            <a:avLst/>
          </a:prstGeom>
          <a:noFill/>
          <a:ln>
            <a:noFill/>
          </a:ln>
        </p:spPr>
      </p:pic>
      <p:pic>
        <p:nvPicPr>
          <p:cNvPr id="111" name="Google Shape;111;p19"/>
          <p:cNvPicPr preferRelativeResize="0"/>
          <p:nvPr/>
        </p:nvPicPr>
        <p:blipFill>
          <a:blip r:embed="rId3">
            <a:alphaModFix/>
          </a:blip>
          <a:stretch>
            <a:fillRect/>
          </a:stretch>
        </p:blipFill>
        <p:spPr>
          <a:xfrm rot="-181358">
            <a:off x="5835860" y="3027451"/>
            <a:ext cx="269344" cy="270694"/>
          </a:xfrm>
          <a:prstGeom prst="rect">
            <a:avLst/>
          </a:prstGeom>
          <a:noFill/>
          <a:ln>
            <a:noFill/>
          </a:ln>
        </p:spPr>
      </p:pic>
      <p:sp>
        <p:nvSpPr>
          <p:cNvPr id="112" name="Google Shape;112;p19"/>
          <p:cNvSpPr txBox="1"/>
          <p:nvPr/>
        </p:nvSpPr>
        <p:spPr>
          <a:xfrm>
            <a:off x="311700" y="1491750"/>
            <a:ext cx="2201400" cy="572700"/>
          </a:xfrm>
          <a:prstGeom prst="rect">
            <a:avLst/>
          </a:prstGeom>
          <a:noFill/>
          <a:ln>
            <a:noFill/>
          </a:ln>
        </p:spPr>
        <p:txBody>
          <a:bodyPr spcFirstLastPara="1" wrap="square" lIns="91425" tIns="91425" rIns="91425" bIns="91425" anchor="t" anchorCtr="0">
            <a:noAutofit/>
          </a:bodyPr>
          <a:lstStyle/>
          <a:p>
            <a:pPr marL="457200" lvl="0" indent="-330200" algn="l" rtl="0">
              <a:lnSpc>
                <a:spcPct val="150000"/>
              </a:lnSpc>
              <a:spcBef>
                <a:spcPts val="0"/>
              </a:spcBef>
              <a:spcAft>
                <a:spcPts val="0"/>
              </a:spcAft>
              <a:buClr>
                <a:schemeClr val="dk1"/>
              </a:buClr>
              <a:buSzPts val="1600"/>
              <a:buFont typeface="Boogaloo"/>
              <a:buAutoNum type="arabicPeriod"/>
            </a:pPr>
            <a:r>
              <a:rPr lang="en" sz="1600">
                <a:solidFill>
                  <a:schemeClr val="dk1"/>
                </a:solidFill>
                <a:latin typeface="Boogaloo"/>
                <a:ea typeface="Boogaloo"/>
                <a:cs typeface="Boogaloo"/>
                <a:sym typeface="Boogaloo"/>
              </a:rPr>
              <a:t>Cut the </a:t>
            </a:r>
            <a:endParaRPr sz="1600">
              <a:solidFill>
                <a:schemeClr val="dk1"/>
              </a:solidFill>
              <a:latin typeface="Boogaloo"/>
              <a:ea typeface="Boogaloo"/>
              <a:cs typeface="Boogaloo"/>
              <a:sym typeface="Boogaloo"/>
            </a:endParaRPr>
          </a:p>
          <a:p>
            <a:pPr marL="457200" lvl="0" indent="0" algn="l" rtl="0">
              <a:lnSpc>
                <a:spcPct val="150000"/>
              </a:lnSpc>
              <a:spcBef>
                <a:spcPts val="0"/>
              </a:spcBef>
              <a:spcAft>
                <a:spcPts val="0"/>
              </a:spcAft>
              <a:buNone/>
            </a:pPr>
            <a:r>
              <a:rPr lang="en" sz="1600">
                <a:solidFill>
                  <a:schemeClr val="dk1"/>
                </a:solidFill>
                <a:latin typeface="Boogaloo"/>
                <a:ea typeface="Boogaloo"/>
                <a:cs typeface="Boogaloo"/>
                <a:sym typeface="Boogaloo"/>
              </a:rPr>
              <a:t>template </a:t>
            </a:r>
            <a:endParaRPr sz="1600">
              <a:solidFill>
                <a:schemeClr val="dk1"/>
              </a:solidFill>
              <a:latin typeface="Boogaloo"/>
              <a:ea typeface="Boogaloo"/>
              <a:cs typeface="Boogaloo"/>
              <a:sym typeface="Boogaloo"/>
            </a:endParaRPr>
          </a:p>
          <a:p>
            <a:pPr marL="457200" lvl="0" indent="0" algn="l" rtl="0">
              <a:lnSpc>
                <a:spcPct val="150000"/>
              </a:lnSpc>
              <a:spcBef>
                <a:spcPts val="0"/>
              </a:spcBef>
              <a:spcAft>
                <a:spcPts val="0"/>
              </a:spcAft>
              <a:buNone/>
            </a:pPr>
            <a:r>
              <a:rPr lang="en" sz="1600">
                <a:solidFill>
                  <a:schemeClr val="dk1"/>
                </a:solidFill>
                <a:latin typeface="Boogaloo"/>
                <a:ea typeface="Boogaloo"/>
                <a:cs typeface="Boogaloo"/>
                <a:sym typeface="Boogaloo"/>
              </a:rPr>
              <a:t>along the </a:t>
            </a:r>
            <a:endParaRPr sz="1600">
              <a:solidFill>
                <a:schemeClr val="dk1"/>
              </a:solidFill>
              <a:latin typeface="Boogaloo"/>
              <a:ea typeface="Boogaloo"/>
              <a:cs typeface="Boogaloo"/>
              <a:sym typeface="Boogaloo"/>
            </a:endParaRPr>
          </a:p>
          <a:p>
            <a:pPr marL="457200" lvl="0" indent="0" algn="l" rtl="0">
              <a:lnSpc>
                <a:spcPct val="150000"/>
              </a:lnSpc>
              <a:spcBef>
                <a:spcPts val="0"/>
              </a:spcBef>
              <a:spcAft>
                <a:spcPts val="0"/>
              </a:spcAft>
              <a:buNone/>
            </a:pPr>
            <a:r>
              <a:rPr lang="en" sz="1600">
                <a:solidFill>
                  <a:schemeClr val="dk1"/>
                </a:solidFill>
                <a:latin typeface="Boogaloo"/>
                <a:ea typeface="Boogaloo"/>
                <a:cs typeface="Boogaloo"/>
                <a:sym typeface="Boogaloo"/>
              </a:rPr>
              <a:t>solid lines. </a:t>
            </a:r>
            <a:endParaRPr sz="1600"/>
          </a:p>
        </p:txBody>
      </p:sp>
      <p:sp>
        <p:nvSpPr>
          <p:cNvPr id="113" name="Google Shape;113;p19"/>
          <p:cNvSpPr txBox="1"/>
          <p:nvPr/>
        </p:nvSpPr>
        <p:spPr>
          <a:xfrm>
            <a:off x="3910738" y="1452600"/>
            <a:ext cx="2772600" cy="6510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600">
                <a:solidFill>
                  <a:schemeClr val="dk1"/>
                </a:solidFill>
                <a:latin typeface="Boogaloo"/>
                <a:ea typeface="Boogaloo"/>
                <a:cs typeface="Boogaloo"/>
                <a:sym typeface="Boogaloo"/>
              </a:rPr>
              <a:t>2.  Fold the dotted lines. Fold one of the top flaps towards you and one away from you.</a:t>
            </a:r>
            <a:endParaRPr sz="1600">
              <a:solidFill>
                <a:schemeClr val="dk1"/>
              </a:solidFill>
              <a:latin typeface="Boogaloo"/>
              <a:ea typeface="Boogaloo"/>
              <a:cs typeface="Boogaloo"/>
              <a:sym typeface="Boogaloo"/>
            </a:endParaRPr>
          </a:p>
        </p:txBody>
      </p:sp>
      <p:sp>
        <p:nvSpPr>
          <p:cNvPr id="114" name="Google Shape;114;p19"/>
          <p:cNvSpPr txBox="1"/>
          <p:nvPr/>
        </p:nvSpPr>
        <p:spPr>
          <a:xfrm>
            <a:off x="3910750" y="2944213"/>
            <a:ext cx="2201400" cy="572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n" sz="1600">
                <a:solidFill>
                  <a:schemeClr val="dk1"/>
                </a:solidFill>
                <a:latin typeface="Boogaloo"/>
                <a:ea typeface="Boogaloo"/>
                <a:cs typeface="Boogaloo"/>
                <a:sym typeface="Boogaloo"/>
              </a:rPr>
              <a:t>3. Put a paperclip on the </a:t>
            </a:r>
            <a:endParaRPr sz="1600"/>
          </a:p>
        </p:txBody>
      </p:sp>
      <p:pic>
        <p:nvPicPr>
          <p:cNvPr id="115" name="Google Shape;115;p19"/>
          <p:cNvPicPr preferRelativeResize="0"/>
          <p:nvPr/>
        </p:nvPicPr>
        <p:blipFill rotWithShape="1">
          <a:blip r:embed="rId5">
            <a:alphaModFix/>
          </a:blip>
          <a:srcRect l="8453" t="36846" r="27262" b="7334"/>
          <a:stretch/>
        </p:blipFill>
        <p:spPr>
          <a:xfrm>
            <a:off x="7138500" y="1452600"/>
            <a:ext cx="1364352" cy="1779425"/>
          </a:xfrm>
          <a:prstGeom prst="rect">
            <a:avLst/>
          </a:prstGeom>
          <a:noFill/>
          <a:ln w="19050" cap="flat" cmpd="sng">
            <a:solidFill>
              <a:srgbClr val="000000"/>
            </a:solidFill>
            <a:prstDash val="solid"/>
            <a:round/>
            <a:headEnd type="none" w="sm" len="sm"/>
            <a:tailEnd type="none" w="sm" len="sm"/>
          </a:ln>
        </p:spPr>
      </p:pic>
      <p:pic>
        <p:nvPicPr>
          <p:cNvPr id="116" name="Google Shape;116;p19"/>
          <p:cNvPicPr preferRelativeResize="0"/>
          <p:nvPr/>
        </p:nvPicPr>
        <p:blipFill rotWithShape="1">
          <a:blip r:embed="rId6">
            <a:alphaModFix/>
          </a:blip>
          <a:srcRect l="35441" t="32390" r="43483" b="47281"/>
          <a:stretch/>
        </p:blipFill>
        <p:spPr>
          <a:xfrm rot="5826334">
            <a:off x="945502" y="2081144"/>
            <a:ext cx="3478298" cy="188733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1000"/>
                                        <p:tgtEl>
                                          <p:spTgt spid="1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1000"/>
                                        <p:tgtEl>
                                          <p:spTgt spid="1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fade">
                                      <p:cBhvr>
                                        <p:cTn id="17" dur="1000"/>
                                        <p:tgtEl>
                                          <p:spTgt spid="11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nodeType="click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1000"/>
                                        <p:tgtEl>
                                          <p:spTgt spid="1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5"/>
                                        </p:tgtEl>
                                        <p:attrNameLst>
                                          <p:attrName>style.visibility</p:attrName>
                                        </p:attrNameLst>
                                      </p:cBhvr>
                                      <p:to>
                                        <p:strVal val="visible"/>
                                      </p:to>
                                    </p:set>
                                    <p:animEffect transition="in" filter="fade">
                                      <p:cBhvr>
                                        <p:cTn id="27" dur="1000"/>
                                        <p:tgtEl>
                                          <p:spTgt spid="115"/>
                                        </p:tgtEl>
                                      </p:cBhvr>
                                    </p:animEffect>
                                  </p:childTnLst>
                                </p:cTn>
                              </p:par>
                              <p:par>
                                <p:cTn id="28" presetID="10" presetClass="entr" presetSubtype="0" fill="hold" nodeType="with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fade">
                                      <p:cBhvr>
                                        <p:cTn id="30"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0"/>
          <p:cNvSpPr txBox="1">
            <a:spLocks noGrp="1"/>
          </p:cNvSpPr>
          <p:nvPr>
            <p:ph type="title"/>
          </p:nvPr>
        </p:nvSpPr>
        <p:spPr>
          <a:xfrm>
            <a:off x="311700" y="445025"/>
            <a:ext cx="8520600" cy="572700"/>
          </a:xfrm>
          <a:prstGeom prst="rect">
            <a:avLst/>
          </a:prstGeom>
          <a:solidFill>
            <a:srgbClr val="76A5AF"/>
          </a:solidFill>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What could you change to make your helicopter fall slower? </a:t>
            </a:r>
            <a:endParaRPr>
              <a:solidFill>
                <a:srgbClr val="FFFFFF"/>
              </a:solidFill>
              <a:latin typeface="Boogaloo"/>
              <a:ea typeface="Boogaloo"/>
              <a:cs typeface="Boogaloo"/>
              <a:sym typeface="Boogaloo"/>
            </a:endParaRPr>
          </a:p>
        </p:txBody>
      </p:sp>
      <p:pic>
        <p:nvPicPr>
          <p:cNvPr id="122" name="Google Shape;122;p20"/>
          <p:cNvPicPr preferRelativeResize="0"/>
          <p:nvPr/>
        </p:nvPicPr>
        <p:blipFill>
          <a:blip r:embed="rId3">
            <a:alphaModFix/>
          </a:blip>
          <a:stretch>
            <a:fillRect/>
          </a:stretch>
        </p:blipFill>
        <p:spPr>
          <a:xfrm rot="-607794">
            <a:off x="77281" y="4102759"/>
            <a:ext cx="959147" cy="963904"/>
          </a:xfrm>
          <a:prstGeom prst="rect">
            <a:avLst/>
          </a:prstGeom>
          <a:noFill/>
          <a:ln>
            <a:noFill/>
          </a:ln>
        </p:spPr>
      </p:pic>
      <p:sp>
        <p:nvSpPr>
          <p:cNvPr id="123" name="Google Shape;123;p20"/>
          <p:cNvSpPr txBox="1"/>
          <p:nvPr/>
        </p:nvSpPr>
        <p:spPr>
          <a:xfrm>
            <a:off x="983125" y="1177550"/>
            <a:ext cx="7718700" cy="31134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Wing shape</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Wing length</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Weight (more or less paperclips) </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Height of drop</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Size of helicopter</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Material (card, paper, tissue)</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Colour of paper</a:t>
            </a:r>
            <a:endParaRPr sz="2400">
              <a:latin typeface="Boogaloo"/>
              <a:ea typeface="Boogaloo"/>
              <a:cs typeface="Boogaloo"/>
              <a:sym typeface="Boogaloo"/>
            </a:endParaRPr>
          </a:p>
          <a:p>
            <a:pPr marL="457200" lvl="0" indent="-381000" algn="l" rtl="0">
              <a:lnSpc>
                <a:spcPct val="115000"/>
              </a:lnSpc>
              <a:spcBef>
                <a:spcPts val="0"/>
              </a:spcBef>
              <a:spcAft>
                <a:spcPts val="0"/>
              </a:spcAft>
              <a:buSzPts val="2400"/>
              <a:buFont typeface="Boogaloo"/>
              <a:buChar char="●"/>
            </a:pPr>
            <a:r>
              <a:rPr lang="en" sz="2400">
                <a:latin typeface="Boogaloo"/>
                <a:ea typeface="Boogaloo"/>
                <a:cs typeface="Boogaloo"/>
                <a:sym typeface="Boogaloo"/>
              </a:rPr>
              <a:t>Wet or dry paper</a:t>
            </a:r>
            <a:endParaRPr sz="2400">
              <a:latin typeface="Boogaloo"/>
              <a:ea typeface="Boogaloo"/>
              <a:cs typeface="Boogaloo"/>
              <a:sym typeface="Boogaloo"/>
            </a:endParaRPr>
          </a:p>
          <a:p>
            <a:pPr marL="0" lvl="0" indent="0" algn="l" rtl="0">
              <a:spcBef>
                <a:spcPts val="0"/>
              </a:spcBef>
              <a:spcAft>
                <a:spcPts val="0"/>
              </a:spcAft>
              <a:buNone/>
            </a:pPr>
            <a:endParaRPr sz="24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p:txBody>
      </p:sp>
      <p:pic>
        <p:nvPicPr>
          <p:cNvPr id="124" name="Google Shape;124;p20"/>
          <p:cNvPicPr preferRelativeResize="0"/>
          <p:nvPr/>
        </p:nvPicPr>
        <p:blipFill>
          <a:blip r:embed="rId4">
            <a:alphaModFix/>
          </a:blip>
          <a:stretch>
            <a:fillRect/>
          </a:stretch>
        </p:blipFill>
        <p:spPr>
          <a:xfrm>
            <a:off x="4957902" y="1361125"/>
            <a:ext cx="1688851" cy="2251852"/>
          </a:xfrm>
          <a:prstGeom prst="rect">
            <a:avLst/>
          </a:prstGeom>
          <a:noFill/>
          <a:ln>
            <a:noFill/>
          </a:ln>
        </p:spPr>
      </p:pic>
      <p:pic>
        <p:nvPicPr>
          <p:cNvPr id="125" name="Google Shape;125;p20"/>
          <p:cNvPicPr preferRelativeResize="0"/>
          <p:nvPr/>
        </p:nvPicPr>
        <p:blipFill>
          <a:blip r:embed="rId5">
            <a:alphaModFix/>
          </a:blip>
          <a:stretch>
            <a:fillRect/>
          </a:stretch>
        </p:blipFill>
        <p:spPr>
          <a:xfrm rot="10800000">
            <a:off x="7156528" y="2637172"/>
            <a:ext cx="1675772" cy="2234403"/>
          </a:xfrm>
          <a:prstGeom prst="rect">
            <a:avLst/>
          </a:prstGeom>
          <a:noFill/>
          <a:ln>
            <a:noFill/>
          </a:ln>
        </p:spPr>
      </p:pic>
      <p:sp>
        <p:nvSpPr>
          <p:cNvPr id="126" name="Google Shape;126;p20"/>
          <p:cNvSpPr/>
          <p:nvPr/>
        </p:nvSpPr>
        <p:spPr>
          <a:xfrm>
            <a:off x="4390050" y="3837525"/>
            <a:ext cx="2119800" cy="1255800"/>
          </a:xfrm>
          <a:prstGeom prst="wedgeEllipseCallout">
            <a:avLst>
              <a:gd name="adj1" fmla="val -84099"/>
              <a:gd name="adj2" fmla="val 76977"/>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600">
                <a:latin typeface="Boogaloo"/>
                <a:ea typeface="Boogaloo"/>
                <a:cs typeface="Boogaloo"/>
                <a:sym typeface="Boogaloo"/>
              </a:rPr>
              <a:t>Make it a fair test by changing only one thing.</a:t>
            </a:r>
            <a:endParaRPr sz="1600">
              <a:latin typeface="Boogaloo"/>
              <a:ea typeface="Boogaloo"/>
              <a:cs typeface="Boogaloo"/>
              <a:sym typeface="Boogaloo"/>
            </a:endParaRPr>
          </a:p>
        </p:txBody>
      </p:sp>
      <p:sp>
        <p:nvSpPr>
          <p:cNvPr id="127" name="Google Shape;127;p20"/>
          <p:cNvSpPr/>
          <p:nvPr/>
        </p:nvSpPr>
        <p:spPr>
          <a:xfrm>
            <a:off x="6875350" y="1068350"/>
            <a:ext cx="2119800" cy="1489500"/>
          </a:xfrm>
          <a:prstGeom prst="wedgeEllipseCallout">
            <a:avLst>
              <a:gd name="adj1" fmla="val 98252"/>
              <a:gd name="adj2" fmla="val 49220"/>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600">
                <a:latin typeface="Boogaloo"/>
                <a:ea typeface="Boogaloo"/>
                <a:cs typeface="Boogaloo"/>
                <a:sym typeface="Boogaloo"/>
              </a:rPr>
              <a:t>How can you make sure you drop the helicopter from the same height every time?</a:t>
            </a:r>
            <a:endParaRPr sz="1600">
              <a:latin typeface="Boogaloo"/>
              <a:ea typeface="Boogaloo"/>
              <a:cs typeface="Boogaloo"/>
              <a:sym typeface="Boogalo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3">
                                            <p:txEl>
                                              <p:pRg st="0" end="0"/>
                                            </p:txEl>
                                          </p:spTgt>
                                        </p:tgtEl>
                                        <p:attrNameLst>
                                          <p:attrName>style.visibility</p:attrName>
                                        </p:attrNameLst>
                                      </p:cBhvr>
                                      <p:to>
                                        <p:strVal val="visible"/>
                                      </p:to>
                                    </p:set>
                                    <p:animEffect transition="in" filter="fade">
                                      <p:cBhvr>
                                        <p:cTn id="7" dur="1000"/>
                                        <p:tgtEl>
                                          <p:spTgt spid="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3">
                                            <p:txEl>
                                              <p:pRg st="1" end="1"/>
                                            </p:txEl>
                                          </p:spTgt>
                                        </p:tgtEl>
                                        <p:attrNameLst>
                                          <p:attrName>style.visibility</p:attrName>
                                        </p:attrNameLst>
                                      </p:cBhvr>
                                      <p:to>
                                        <p:strVal val="visible"/>
                                      </p:to>
                                    </p:set>
                                    <p:animEffect transition="in" filter="fade">
                                      <p:cBhvr>
                                        <p:cTn id="12" dur="1000"/>
                                        <p:tgtEl>
                                          <p:spTgt spid="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3">
                                            <p:txEl>
                                              <p:pRg st="2" end="2"/>
                                            </p:txEl>
                                          </p:spTgt>
                                        </p:tgtEl>
                                        <p:attrNameLst>
                                          <p:attrName>style.visibility</p:attrName>
                                        </p:attrNameLst>
                                      </p:cBhvr>
                                      <p:to>
                                        <p:strVal val="visible"/>
                                      </p:to>
                                    </p:set>
                                    <p:animEffect transition="in" filter="fade">
                                      <p:cBhvr>
                                        <p:cTn id="17" dur="1000"/>
                                        <p:tgtEl>
                                          <p:spTgt spid="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3">
                                            <p:txEl>
                                              <p:pRg st="3" end="3"/>
                                            </p:txEl>
                                          </p:spTgt>
                                        </p:tgtEl>
                                        <p:attrNameLst>
                                          <p:attrName>style.visibility</p:attrName>
                                        </p:attrNameLst>
                                      </p:cBhvr>
                                      <p:to>
                                        <p:strVal val="visible"/>
                                      </p:to>
                                    </p:set>
                                    <p:animEffect transition="in" filter="fade">
                                      <p:cBhvr>
                                        <p:cTn id="22" dur="1000"/>
                                        <p:tgtEl>
                                          <p:spTgt spid="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3">
                                            <p:txEl>
                                              <p:pRg st="4" end="4"/>
                                            </p:txEl>
                                          </p:spTgt>
                                        </p:tgtEl>
                                        <p:attrNameLst>
                                          <p:attrName>style.visibility</p:attrName>
                                        </p:attrNameLst>
                                      </p:cBhvr>
                                      <p:to>
                                        <p:strVal val="visible"/>
                                      </p:to>
                                    </p:set>
                                    <p:animEffect transition="in" filter="fade">
                                      <p:cBhvr>
                                        <p:cTn id="27" dur="1000"/>
                                        <p:tgtEl>
                                          <p:spTgt spid="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3">
                                            <p:txEl>
                                              <p:pRg st="5" end="5"/>
                                            </p:txEl>
                                          </p:spTgt>
                                        </p:tgtEl>
                                        <p:attrNameLst>
                                          <p:attrName>style.visibility</p:attrName>
                                        </p:attrNameLst>
                                      </p:cBhvr>
                                      <p:to>
                                        <p:strVal val="visible"/>
                                      </p:to>
                                    </p:set>
                                    <p:animEffect transition="in" filter="fade">
                                      <p:cBhvr>
                                        <p:cTn id="32" dur="1000"/>
                                        <p:tgtEl>
                                          <p:spTgt spid="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3">
                                            <p:txEl>
                                              <p:pRg st="6" end="6"/>
                                            </p:txEl>
                                          </p:spTgt>
                                        </p:tgtEl>
                                        <p:attrNameLst>
                                          <p:attrName>style.visibility</p:attrName>
                                        </p:attrNameLst>
                                      </p:cBhvr>
                                      <p:to>
                                        <p:strVal val="visible"/>
                                      </p:to>
                                    </p:set>
                                    <p:animEffect transition="in" filter="fade">
                                      <p:cBhvr>
                                        <p:cTn id="37" dur="1000"/>
                                        <p:tgtEl>
                                          <p:spTgt spid="12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3">
                                            <p:txEl>
                                              <p:pRg st="7" end="7"/>
                                            </p:txEl>
                                          </p:spTgt>
                                        </p:tgtEl>
                                        <p:attrNameLst>
                                          <p:attrName>style.visibility</p:attrName>
                                        </p:attrNameLst>
                                      </p:cBhvr>
                                      <p:to>
                                        <p:strVal val="visible"/>
                                      </p:to>
                                    </p:set>
                                    <p:animEffect transition="in" filter="fade">
                                      <p:cBhvr>
                                        <p:cTn id="42" dur="1000"/>
                                        <p:tgtEl>
                                          <p:spTgt spid="12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3">
                                            <p:txEl>
                                              <p:pRg st="8" end="8"/>
                                            </p:txEl>
                                          </p:spTgt>
                                        </p:tgtEl>
                                        <p:attrNameLst>
                                          <p:attrName>style.visibility</p:attrName>
                                        </p:attrNameLst>
                                      </p:cBhvr>
                                      <p:to>
                                        <p:strVal val="visible"/>
                                      </p:to>
                                    </p:set>
                                    <p:animEffect transition="in" filter="fade">
                                      <p:cBhvr>
                                        <p:cTn id="47" dur="1000"/>
                                        <p:tgtEl>
                                          <p:spTgt spid="12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23">
                                            <p:txEl>
                                              <p:pRg st="9" end="9"/>
                                            </p:txEl>
                                          </p:spTgt>
                                        </p:tgtEl>
                                        <p:attrNameLst>
                                          <p:attrName>style.visibility</p:attrName>
                                        </p:attrNameLst>
                                      </p:cBhvr>
                                      <p:to>
                                        <p:strVal val="visible"/>
                                      </p:to>
                                    </p:set>
                                    <p:animEffect transition="in" filter="fade">
                                      <p:cBhvr>
                                        <p:cTn id="52" dur="1000"/>
                                        <p:tgtEl>
                                          <p:spTgt spid="12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23">
                                            <p:txEl>
                                              <p:pRg st="10" end="10"/>
                                            </p:txEl>
                                          </p:spTgt>
                                        </p:tgtEl>
                                        <p:attrNameLst>
                                          <p:attrName>style.visibility</p:attrName>
                                        </p:attrNameLst>
                                      </p:cBhvr>
                                      <p:to>
                                        <p:strVal val="visible"/>
                                      </p:to>
                                    </p:set>
                                    <p:animEffect transition="in" filter="fade">
                                      <p:cBhvr>
                                        <p:cTn id="57" dur="1000"/>
                                        <p:tgtEl>
                                          <p:spTgt spid="12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23">
                                            <p:txEl>
                                              <p:pRg st="11" end="11"/>
                                            </p:txEl>
                                          </p:spTgt>
                                        </p:tgtEl>
                                        <p:attrNameLst>
                                          <p:attrName>style.visibility</p:attrName>
                                        </p:attrNameLst>
                                      </p:cBhvr>
                                      <p:to>
                                        <p:strVal val="visible"/>
                                      </p:to>
                                    </p:set>
                                    <p:animEffect transition="in" filter="fade">
                                      <p:cBhvr>
                                        <p:cTn id="62" dur="1000"/>
                                        <p:tgtEl>
                                          <p:spTgt spid="12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23">
                                            <p:txEl>
                                              <p:pRg st="12" end="12"/>
                                            </p:txEl>
                                          </p:spTgt>
                                        </p:tgtEl>
                                        <p:attrNameLst>
                                          <p:attrName>style.visibility</p:attrName>
                                        </p:attrNameLst>
                                      </p:cBhvr>
                                      <p:to>
                                        <p:strVal val="visible"/>
                                      </p:to>
                                    </p:set>
                                    <p:animEffect transition="in" filter="fade">
                                      <p:cBhvr>
                                        <p:cTn id="67" dur="1000"/>
                                        <p:tgtEl>
                                          <p:spTgt spid="12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23">
                                            <p:txEl>
                                              <p:pRg st="13" end="13"/>
                                            </p:txEl>
                                          </p:spTgt>
                                        </p:tgtEl>
                                        <p:attrNameLst>
                                          <p:attrName>style.visibility</p:attrName>
                                        </p:attrNameLst>
                                      </p:cBhvr>
                                      <p:to>
                                        <p:strVal val="visible"/>
                                      </p:to>
                                    </p:set>
                                    <p:animEffect transition="in" filter="fade">
                                      <p:cBhvr>
                                        <p:cTn id="72" dur="1000"/>
                                        <p:tgtEl>
                                          <p:spTgt spid="12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23">
                                            <p:txEl>
                                              <p:pRg st="14" end="14"/>
                                            </p:txEl>
                                          </p:spTgt>
                                        </p:tgtEl>
                                        <p:attrNameLst>
                                          <p:attrName>style.visibility</p:attrName>
                                        </p:attrNameLst>
                                      </p:cBhvr>
                                      <p:to>
                                        <p:strVal val="visible"/>
                                      </p:to>
                                    </p:set>
                                    <p:animEffect transition="in" filter="fade">
                                      <p:cBhvr>
                                        <p:cTn id="77" dur="1000"/>
                                        <p:tgtEl>
                                          <p:spTgt spid="12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1"/>
          <p:cNvSpPr txBox="1">
            <a:spLocks noGrp="1"/>
          </p:cNvSpPr>
          <p:nvPr>
            <p:ph type="title"/>
          </p:nvPr>
        </p:nvSpPr>
        <p:spPr>
          <a:xfrm>
            <a:off x="311700" y="589350"/>
            <a:ext cx="8520600" cy="572700"/>
          </a:xfrm>
          <a:prstGeom prst="rect">
            <a:avLst/>
          </a:prstGeom>
          <a:solidFill>
            <a:srgbClr val="76A5AF"/>
          </a:solidFill>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Boogaloo"/>
                <a:ea typeface="Boogaloo"/>
                <a:cs typeface="Boogaloo"/>
                <a:sym typeface="Boogaloo"/>
              </a:rPr>
              <a:t>After your experiment...</a:t>
            </a:r>
            <a:endParaRPr>
              <a:solidFill>
                <a:srgbClr val="FFFFFF"/>
              </a:solidFill>
              <a:latin typeface="Boogaloo"/>
              <a:ea typeface="Boogaloo"/>
              <a:cs typeface="Boogaloo"/>
              <a:sym typeface="Boogaloo"/>
            </a:endParaRPr>
          </a:p>
        </p:txBody>
      </p:sp>
      <p:pic>
        <p:nvPicPr>
          <p:cNvPr id="133" name="Google Shape;133;p21"/>
          <p:cNvPicPr preferRelativeResize="0"/>
          <p:nvPr/>
        </p:nvPicPr>
        <p:blipFill>
          <a:blip r:embed="rId3">
            <a:alphaModFix/>
          </a:blip>
          <a:stretch>
            <a:fillRect/>
          </a:stretch>
        </p:blipFill>
        <p:spPr>
          <a:xfrm rot="-607794">
            <a:off x="77281" y="4102759"/>
            <a:ext cx="959147" cy="963904"/>
          </a:xfrm>
          <a:prstGeom prst="rect">
            <a:avLst/>
          </a:prstGeom>
          <a:noFill/>
          <a:ln>
            <a:noFill/>
          </a:ln>
        </p:spPr>
      </p:pic>
      <p:sp>
        <p:nvSpPr>
          <p:cNvPr id="134" name="Google Shape;134;p21"/>
          <p:cNvSpPr txBox="1"/>
          <p:nvPr/>
        </p:nvSpPr>
        <p:spPr>
          <a:xfrm>
            <a:off x="1113725" y="1094700"/>
            <a:ext cx="7718700" cy="3340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2400">
              <a:latin typeface="Boogaloo"/>
              <a:ea typeface="Boogaloo"/>
              <a:cs typeface="Boogaloo"/>
              <a:sym typeface="Boogaloo"/>
            </a:endParaRPr>
          </a:p>
          <a:p>
            <a:pPr marL="0" lvl="0" indent="0" algn="l" rtl="0">
              <a:spcBef>
                <a:spcPts val="0"/>
              </a:spcBef>
              <a:spcAft>
                <a:spcPts val="0"/>
              </a:spcAft>
              <a:buNone/>
            </a:pPr>
            <a:endParaRPr sz="24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a:p>
            <a:pPr marL="0" lvl="0" indent="0" algn="l" rtl="0">
              <a:spcBef>
                <a:spcPts val="0"/>
              </a:spcBef>
              <a:spcAft>
                <a:spcPts val="0"/>
              </a:spcAft>
              <a:buNone/>
            </a:pPr>
            <a:endParaRPr sz="1800">
              <a:latin typeface="Boogaloo"/>
              <a:ea typeface="Boogaloo"/>
              <a:cs typeface="Boogaloo"/>
              <a:sym typeface="Boogaloo"/>
            </a:endParaRPr>
          </a:p>
        </p:txBody>
      </p:sp>
      <p:sp>
        <p:nvSpPr>
          <p:cNvPr id="135" name="Google Shape;135;p21"/>
          <p:cNvSpPr/>
          <p:nvPr/>
        </p:nvSpPr>
        <p:spPr>
          <a:xfrm>
            <a:off x="1081450" y="1456500"/>
            <a:ext cx="2264100" cy="3114900"/>
          </a:xfrm>
          <a:prstGeom prst="roundRect">
            <a:avLst>
              <a:gd name="adj" fmla="val 16667"/>
            </a:avLst>
          </a:prstGeom>
          <a:solidFill>
            <a:srgbClr val="FFFFFF"/>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2600">
                <a:latin typeface="Boogaloo"/>
                <a:ea typeface="Boogaloo"/>
                <a:cs typeface="Boogaloo"/>
                <a:sym typeface="Boogaloo"/>
              </a:rPr>
              <a:t>Which variable worked the best to slow your helicopter? To make it faster?</a:t>
            </a:r>
            <a:endParaRPr sz="2600">
              <a:latin typeface="Boogaloo"/>
              <a:ea typeface="Boogaloo"/>
              <a:cs typeface="Boogaloo"/>
              <a:sym typeface="Boogaloo"/>
            </a:endParaRPr>
          </a:p>
        </p:txBody>
      </p:sp>
      <p:sp>
        <p:nvSpPr>
          <p:cNvPr id="136" name="Google Shape;136;p21"/>
          <p:cNvSpPr/>
          <p:nvPr/>
        </p:nvSpPr>
        <p:spPr>
          <a:xfrm>
            <a:off x="6055000" y="1456500"/>
            <a:ext cx="2264100" cy="3114900"/>
          </a:xfrm>
          <a:prstGeom prst="roundRect">
            <a:avLst>
              <a:gd name="adj" fmla="val 16667"/>
            </a:avLst>
          </a:prstGeom>
          <a:solidFill>
            <a:srgbClr val="FFFFFF"/>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2400">
                <a:latin typeface="Boogaloo"/>
                <a:ea typeface="Boogaloo"/>
                <a:cs typeface="Boogaloo"/>
                <a:sym typeface="Boogaloo"/>
              </a:rPr>
              <a:t>Could you time how long each drop takes? </a:t>
            </a:r>
            <a:endParaRPr sz="2400">
              <a:latin typeface="Boogaloo"/>
              <a:ea typeface="Boogaloo"/>
              <a:cs typeface="Boogaloo"/>
              <a:sym typeface="Boogaloo"/>
            </a:endParaRPr>
          </a:p>
          <a:p>
            <a:pPr marL="0" lvl="0" indent="0" algn="l" rtl="0">
              <a:spcBef>
                <a:spcPts val="0"/>
              </a:spcBef>
              <a:spcAft>
                <a:spcPts val="0"/>
              </a:spcAft>
              <a:buNone/>
            </a:pPr>
            <a:endParaRPr sz="2400">
              <a:latin typeface="Boogaloo"/>
              <a:ea typeface="Boogaloo"/>
              <a:cs typeface="Boogaloo"/>
              <a:sym typeface="Boogaloo"/>
            </a:endParaRPr>
          </a:p>
          <a:p>
            <a:pPr marL="0" lvl="0" indent="0" algn="l" rtl="0">
              <a:spcBef>
                <a:spcPts val="0"/>
              </a:spcBef>
              <a:spcAft>
                <a:spcPts val="0"/>
              </a:spcAft>
              <a:buNone/>
            </a:pPr>
            <a:r>
              <a:rPr lang="en" sz="2400">
                <a:latin typeface="Boogaloo"/>
                <a:ea typeface="Boogaloo"/>
                <a:cs typeface="Boogaloo"/>
                <a:sym typeface="Boogaloo"/>
              </a:rPr>
              <a:t>How could you collect the data? </a:t>
            </a:r>
            <a:endParaRPr sz="2400">
              <a:latin typeface="Boogaloo"/>
              <a:ea typeface="Boogaloo"/>
              <a:cs typeface="Boogaloo"/>
              <a:sym typeface="Boogaloo"/>
            </a:endParaRPr>
          </a:p>
        </p:txBody>
      </p:sp>
      <p:sp>
        <p:nvSpPr>
          <p:cNvPr id="137" name="Google Shape;137;p21"/>
          <p:cNvSpPr/>
          <p:nvPr/>
        </p:nvSpPr>
        <p:spPr>
          <a:xfrm>
            <a:off x="3568225" y="1456500"/>
            <a:ext cx="2264100" cy="3114900"/>
          </a:xfrm>
          <a:prstGeom prst="roundRect">
            <a:avLst>
              <a:gd name="adj" fmla="val 16667"/>
            </a:avLst>
          </a:prstGeom>
          <a:solidFill>
            <a:srgbClr val="FFFFFF"/>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2400">
                <a:latin typeface="Boogaloo"/>
                <a:ea typeface="Boogaloo"/>
                <a:cs typeface="Boogaloo"/>
                <a:sym typeface="Boogaloo"/>
              </a:rPr>
              <a:t>Colour in the wings on your helicopter. </a:t>
            </a:r>
            <a:endParaRPr sz="2400">
              <a:latin typeface="Boogaloo"/>
              <a:ea typeface="Boogaloo"/>
              <a:cs typeface="Boogaloo"/>
              <a:sym typeface="Boogaloo"/>
            </a:endParaRPr>
          </a:p>
          <a:p>
            <a:pPr marL="0" lvl="0" indent="0" algn="l" rtl="0">
              <a:spcBef>
                <a:spcPts val="0"/>
              </a:spcBef>
              <a:spcAft>
                <a:spcPts val="0"/>
              </a:spcAft>
              <a:buNone/>
            </a:pPr>
            <a:r>
              <a:rPr lang="en" sz="2400">
                <a:latin typeface="Boogaloo"/>
                <a:ea typeface="Boogaloo"/>
                <a:cs typeface="Boogaloo"/>
                <a:sym typeface="Boogaloo"/>
              </a:rPr>
              <a:t>Watch the awesome pattern it makes as it falls.</a:t>
            </a:r>
            <a:endParaRPr sz="2400">
              <a:latin typeface="Boogaloo"/>
              <a:ea typeface="Boogaloo"/>
              <a:cs typeface="Boogaloo"/>
              <a:sym typeface="Boogalo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10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7"/>
                                        </p:tgtEl>
                                        <p:attrNameLst>
                                          <p:attrName>style.visibility</p:attrName>
                                        </p:attrNameLst>
                                      </p:cBhvr>
                                      <p:to>
                                        <p:strVal val="visible"/>
                                      </p:to>
                                    </p:set>
                                    <p:animEffect transition="in" filter="fade">
                                      <p:cBhvr>
                                        <p:cTn id="12" dur="1000"/>
                                        <p:tgtEl>
                                          <p:spTgt spid="1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fade">
                                      <p:cBhvr>
                                        <p:cTn id="17"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823</Words>
  <Application>Microsoft Office PowerPoint</Application>
  <PresentationFormat>On-screen Show (16:9)</PresentationFormat>
  <Paragraphs>105</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Boogaloo</vt:lpstr>
      <vt:lpstr>Arial</vt:lpstr>
      <vt:lpstr>Simple Light</vt:lpstr>
      <vt:lpstr>PowerPoint Presentation</vt:lpstr>
      <vt:lpstr>Welcome to the 321 Science Paper Helicopter Freebie </vt:lpstr>
      <vt:lpstr>PowerPoint Presentation</vt:lpstr>
      <vt:lpstr>What is air resistance?</vt:lpstr>
      <vt:lpstr>Session 1 </vt:lpstr>
      <vt:lpstr>PowerPoint Presentation</vt:lpstr>
      <vt:lpstr>Now your turn:  </vt:lpstr>
      <vt:lpstr>What could you change to make your helicopter fall slower? </vt:lpstr>
      <vt:lpstr>After your experiment...</vt:lpstr>
      <vt:lpstr>CONGRATULATIONS! Tu Meke! </vt:lpstr>
      <vt:lpstr>After your experiment...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Educator</dc:creator>
  <cp:lastModifiedBy>Windows User</cp:lastModifiedBy>
  <cp:revision>2</cp:revision>
  <dcterms:modified xsi:type="dcterms:W3CDTF">2019-12-01T08:40:37Z</dcterms:modified>
</cp:coreProperties>
</file>